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346" r:id="rId3"/>
    <p:sldId id="347" r:id="rId4"/>
    <p:sldId id="354" r:id="rId5"/>
    <p:sldId id="383" r:id="rId6"/>
    <p:sldId id="384" r:id="rId7"/>
    <p:sldId id="390" r:id="rId8"/>
    <p:sldId id="404" r:id="rId9"/>
    <p:sldId id="407" r:id="rId10"/>
    <p:sldId id="408" r:id="rId11"/>
    <p:sldId id="405" r:id="rId12"/>
    <p:sldId id="410" r:id="rId13"/>
    <p:sldId id="411" r:id="rId14"/>
    <p:sldId id="403" r:id="rId15"/>
  </p:sldIdLst>
  <p:sldSz cx="12192000" cy="6858000"/>
  <p:notesSz cx="6797675" cy="9929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93" autoAdjust="0"/>
    <p:restoredTop sz="94660"/>
  </p:normalViewPr>
  <p:slideViewPr>
    <p:cSldViewPr snapToGrid="0">
      <p:cViewPr varScale="1">
        <p:scale>
          <a:sx n="96" d="100"/>
          <a:sy n="96" d="100"/>
        </p:scale>
        <p:origin x="8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182A33-1B22-4938-AE9F-E6F6B7E92C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5CDD3CC-65A2-4E84-98A6-E67D7296F5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70D2242-A414-4922-867F-AB0404196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ACED-0B17-4DC6-9C03-3B5426B99685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B153455-AC15-44BB-AD7A-4F8D5E20B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4B3A185-CC10-407A-8A8D-8EA5FA061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42CE-8602-456C-8CBC-F055DFAD59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012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CCB662-19A6-4699-9845-AB6D8DBE6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1C8EC67-11C1-4CFD-B0A1-B11E1766F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A85D1F5-8949-4088-AD0B-9D645089B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ACED-0B17-4DC6-9C03-3B5426B99685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A397EDB-F8D0-45CA-B914-5F87CF8AC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FFC8059-AF19-4654-8D39-7113043AA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42CE-8602-456C-8CBC-F055DFAD59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783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6ACBA960-E229-4A07-A538-E81DB35E5A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2CA2E87-9586-418A-BADC-540082971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3F752E7-5326-4BC1-B650-47715F80E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ACED-0B17-4DC6-9C03-3B5426B99685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22758FC-4957-409F-B6C3-717059313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058265D-7324-48AD-BB2D-09B6C222F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42CE-8602-456C-8CBC-F055DFAD59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56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B7AE08-BB9A-467C-9A1B-C100AC57B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BB68A6-B565-40D9-8086-7A36E62A4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FDEA9CE-FB23-42A6-A2B3-BA8CE2A48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ACED-0B17-4DC6-9C03-3B5426B99685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AAA7952-EAC6-46CD-ACEF-9505A7D94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829160B-E18B-41B9-96C9-81F687180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42CE-8602-456C-8CBC-F055DFAD59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240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7CA054-7E49-4F83-9DBC-7B2BCA562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B24DBA4-68DA-4187-B7E0-C7342538E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D9501AE-A22C-4D2E-9DAA-157EBC21C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ACED-0B17-4DC6-9C03-3B5426B99685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9D4B17B-013A-4A30-A5F4-1A586FD65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2C4C877-E4D5-4922-A5B8-A36374FF7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42CE-8602-456C-8CBC-F055DFAD59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168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6F8CF81-BBF8-4928-8DBF-B51AADF11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5646F1-CB04-480B-8D24-6FEBC0D61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E0E2987-AA2D-47ED-9A2E-EAE958359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0651285-3A17-4689-83AC-5FF3FCEED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ACED-0B17-4DC6-9C03-3B5426B99685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2EAF163-8967-467B-87EF-624149E6E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3C0F390-0E9D-45EC-8ACB-AED71B27B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42CE-8602-456C-8CBC-F055DFAD59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5120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D5DCE5-E5F7-45E8-9514-E2838FA96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F7595CF-96FB-4901-85BD-229A746DC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B99935F-1DCF-4A0E-9E42-ACCF4EF9D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265E21B-125A-451B-8BA2-C6F84FB696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CBD99D2-2CCF-4D04-BE8C-F5F6FC2E80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C40E9F0-53C5-4CA0-A89F-E7AFA4D23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ACED-0B17-4DC6-9C03-3B5426B99685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E977E27-FC7A-48A0-AB16-F41879318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1D44477-F06F-4F01-9DC8-9F4D99544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42CE-8602-456C-8CBC-F055DFAD59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9358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7B2F2E-B124-44FC-AAD6-FFC979F0D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1DA4622-C5A0-4A2C-BB00-A7E1D3490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ACED-0B17-4DC6-9C03-3B5426B99685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8F1FBFD-CA98-46F8-A8C8-654A7BC8F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BEF1EF3-F9F9-4043-BDCD-07E55B0EC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42CE-8602-456C-8CBC-F055DFAD59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7440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61C9554-7E04-45AE-80B2-B352A5B9D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ACED-0B17-4DC6-9C03-3B5426B99685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06728C0-EB47-4CA1-9409-21F1A2474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3A4475E-24FB-41BE-8A49-B02C4CD0F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42CE-8602-456C-8CBC-F055DFAD59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550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754A5C-6292-4B42-BC04-C736F6F7F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0665A5-C095-4818-BD45-DEFA17587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F11D603-A1EF-488B-A7FB-58AAA94129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AE47E3E-49B8-4503-95BC-56E30991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ACED-0B17-4DC6-9C03-3B5426B99685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6ED9EC0-6D38-4E61-AD17-6C2694B0B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78A8608-5DA3-441C-B142-E59E73283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42CE-8602-456C-8CBC-F055DFAD59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7756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4C6AC3-0E3D-4CB6-B44D-8FB98502F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06DE933-29A4-45AE-80A8-42E9B8EE1F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98E786F-FD51-42E5-8E71-397AD9C6D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6210528-96E9-48FC-92C2-620C57720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ACED-0B17-4DC6-9C03-3B5426B99685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3C136A3-9161-4F0B-99D7-B99A7BA6B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F6C1F7D-3B74-4B8E-A573-7CFBEDFD5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942CE-8602-456C-8CBC-F055DFAD59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124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333333E-53FF-45B3-A98A-42E5647E9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C0F9892-EB54-4F56-A254-E8B855F00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4956B0A-ED7E-4F35-BB93-9AFBE62E3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7ACED-0B17-4DC6-9C03-3B5426B99685}" type="datetimeFigureOut">
              <a:rPr lang="pl-PL" smtClean="0"/>
              <a:t>27.01.2022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68350D0-DCB9-4FD7-82E2-AD60E503D1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CB53BE0-20B0-45EA-8287-DB9028442D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942CE-8602-456C-8CBC-F055DFAD591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708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agnieszka.majewska@rzecznikmsp.gov.p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ip.legalis.pl/document-view.seam?documentId=mfrxilrtg4ytgmzsge2diltqmfyc4nbxgqydsobvgu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ip.legalis.pl/document-view.seam?documentId=mfrxilrtg4ytgmzsge2diltqmfyc4nbxgqytamjwgy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3">
            <a:extLst>
              <a:ext uri="{FF2B5EF4-FFF2-40B4-BE49-F238E27FC236}">
                <a16:creationId xmlns:a16="http://schemas.microsoft.com/office/drawing/2014/main" id="{F65DDBB0-2123-4A1F-B9DD-FE3BDCD9C567}"/>
              </a:ext>
            </a:extLst>
          </p:cNvPr>
          <p:cNvSpPr txBox="1">
            <a:spLocks/>
          </p:cNvSpPr>
          <p:nvPr/>
        </p:nvSpPr>
        <p:spPr>
          <a:xfrm>
            <a:off x="-268432" y="3181926"/>
            <a:ext cx="12728864" cy="2387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SYTUACJA KOBIET PROWADZĄCYCH DZIAŁALNOŚĆ GOSPODARCZĄ</a:t>
            </a:r>
          </a:p>
          <a:p>
            <a:pPr algn="ctr"/>
            <a:r>
              <a:rPr lang="pl-PL" sz="2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 ŚWIETLE ZMIAN PRAWNYCH</a:t>
            </a:r>
          </a:p>
          <a:p>
            <a:pPr algn="ctr"/>
            <a:endParaRPr lang="pl-PL" sz="24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br>
              <a:rPr lang="pl-PL" sz="1400" b="1" cap="small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pl-PL" sz="1400" b="1" cap="small" dirty="0"/>
          </a:p>
        </p:txBody>
      </p:sp>
      <p:pic>
        <p:nvPicPr>
          <p:cNvPr id="4" name="Obraz 3" descr="Obraz zawierający tekst&#10;&#10;Opis wygenerowany automatycznie">
            <a:extLst>
              <a:ext uri="{FF2B5EF4-FFF2-40B4-BE49-F238E27FC236}">
                <a16:creationId xmlns:a16="http://schemas.microsoft.com/office/drawing/2014/main" id="{4D6E59A6-E7BB-4232-B1AC-5675E8C5C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226" y="1168074"/>
            <a:ext cx="5577071" cy="96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001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5DAB93-06C9-4C6E-A12F-B2A04C868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491" y="1995259"/>
            <a:ext cx="10633640" cy="3609128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</a:pPr>
            <a:endParaRPr lang="pl-PL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endParaRPr lang="pl-PL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34A7DF14-D62F-48DC-8149-9FA2DDB41280}"/>
              </a:ext>
            </a:extLst>
          </p:cNvPr>
          <p:cNvSpPr/>
          <p:nvPr/>
        </p:nvSpPr>
        <p:spPr>
          <a:xfrm>
            <a:off x="176981" y="6070436"/>
            <a:ext cx="3085362" cy="707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 descr="Obraz zawierający tekst&#10;&#10;Opis wygenerowany automatycznie">
            <a:extLst>
              <a:ext uri="{FF2B5EF4-FFF2-40B4-BE49-F238E27FC236}">
                <a16:creationId xmlns:a16="http://schemas.microsoft.com/office/drawing/2014/main" id="{2B1ECEC9-CAB7-4D0A-A02B-0E5193087E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76" y="6199098"/>
            <a:ext cx="2674372" cy="462294"/>
          </a:xfrm>
          <a:prstGeom prst="rect">
            <a:avLst/>
          </a:prstGeom>
        </p:spPr>
      </p:pic>
      <p:sp>
        <p:nvSpPr>
          <p:cNvPr id="34" name="Symbol zastępczy zawartości 2">
            <a:extLst>
              <a:ext uri="{FF2B5EF4-FFF2-40B4-BE49-F238E27FC236}">
                <a16:creationId xmlns:a16="http://schemas.microsoft.com/office/drawing/2014/main" id="{53A0BCEB-DAE2-4FF5-88D1-080B1280DAE5}"/>
              </a:ext>
            </a:extLst>
          </p:cNvPr>
          <p:cNvSpPr txBox="1">
            <a:spLocks/>
          </p:cNvSpPr>
          <p:nvPr/>
        </p:nvSpPr>
        <p:spPr>
          <a:xfrm>
            <a:off x="605491" y="3578224"/>
            <a:ext cx="11628346" cy="809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pl-PL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ytuł 1">
            <a:extLst>
              <a:ext uri="{FF2B5EF4-FFF2-40B4-BE49-F238E27FC236}">
                <a16:creationId xmlns:a16="http://schemas.microsoft.com/office/drawing/2014/main" id="{1ADCE7FA-6A99-4E6C-94D6-F78CC79B8046}"/>
              </a:ext>
            </a:extLst>
          </p:cNvPr>
          <p:cNvSpPr txBox="1">
            <a:spLocks/>
          </p:cNvSpPr>
          <p:nvPr/>
        </p:nvSpPr>
        <p:spPr>
          <a:xfrm>
            <a:off x="932873" y="153379"/>
            <a:ext cx="11259127" cy="1306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D66C4F5C-280E-46D2-91A1-91F2CC061EAE}"/>
              </a:ext>
            </a:extLst>
          </p:cNvPr>
          <p:cNvSpPr/>
          <p:nvPr/>
        </p:nvSpPr>
        <p:spPr>
          <a:xfrm>
            <a:off x="5112" y="351492"/>
            <a:ext cx="917373" cy="91737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5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EF787327-0311-4A67-AB53-D4A223F10765}"/>
              </a:ext>
            </a:extLst>
          </p:cNvPr>
          <p:cNvSpPr txBox="1"/>
          <p:nvPr/>
        </p:nvSpPr>
        <p:spPr>
          <a:xfrm>
            <a:off x="922485" y="654689"/>
            <a:ext cx="10023107" cy="51136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1000"/>
              </a:spcAft>
            </a:pPr>
            <a:r>
              <a:rPr lang="pl-PL" sz="1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pl-PL" sz="2000" kern="5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Od 2019 roku do Biura Rzecznika Małych i Średnich Przedsiębiorców wpłynęło  kilkadziesiąt wniosków interwencyjnych przedsiębiorców, w tym kobiet prowadzących pozarolniczą działalność gospodarczą, którym Zakład Ubezpieczeń Społecznych obniżył zadeklarowaną przez nie podstawę wymiaru składek na obowiązkowe ubezpieczenia społeczne (emerytalne, rentowe, wypadkowe) oraz dobrowolne ubezpieczenia chorobowe, a które wcześniej skorzystały ze świadczenia chorobowego, czy też  macierzyńskiego. ZUS w ramach prowadzonych przez siebie kontroli zazwyczaj przyjmuje, że zachorowanie kobiety w ciąży zmierza do wyłudzenia świadczeń od ZUS. Organ wszczyna postępowania po kilku latach od wypłacenia świadczeń, co skutkuje najczęściej zwrotem wypłaconych wcześniej zasiłków powiększonych o odsetki. </a:t>
            </a:r>
          </a:p>
        </p:txBody>
      </p:sp>
    </p:spTree>
    <p:extLst>
      <p:ext uri="{BB962C8B-B14F-4D97-AF65-F5344CB8AC3E}">
        <p14:creationId xmlns:p14="http://schemas.microsoft.com/office/powerpoint/2010/main" val="118991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5DAB93-06C9-4C6E-A12F-B2A04C868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491" y="1995259"/>
            <a:ext cx="10633640" cy="3609128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</a:pPr>
            <a:endParaRPr lang="pl-PL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endParaRPr lang="pl-PL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34A7DF14-D62F-48DC-8149-9FA2DDB41280}"/>
              </a:ext>
            </a:extLst>
          </p:cNvPr>
          <p:cNvSpPr/>
          <p:nvPr/>
        </p:nvSpPr>
        <p:spPr>
          <a:xfrm>
            <a:off x="176981" y="6070436"/>
            <a:ext cx="3085362" cy="707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 descr="Obraz zawierający tekst&#10;&#10;Opis wygenerowany automatycznie">
            <a:extLst>
              <a:ext uri="{FF2B5EF4-FFF2-40B4-BE49-F238E27FC236}">
                <a16:creationId xmlns:a16="http://schemas.microsoft.com/office/drawing/2014/main" id="{2B1ECEC9-CAB7-4D0A-A02B-0E5193087E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76" y="6199098"/>
            <a:ext cx="2674372" cy="462294"/>
          </a:xfrm>
          <a:prstGeom prst="rect">
            <a:avLst/>
          </a:prstGeom>
        </p:spPr>
      </p:pic>
      <p:sp>
        <p:nvSpPr>
          <p:cNvPr id="34" name="Symbol zastępczy zawartości 2">
            <a:extLst>
              <a:ext uri="{FF2B5EF4-FFF2-40B4-BE49-F238E27FC236}">
                <a16:creationId xmlns:a16="http://schemas.microsoft.com/office/drawing/2014/main" id="{53A0BCEB-DAE2-4FF5-88D1-080B1280DAE5}"/>
              </a:ext>
            </a:extLst>
          </p:cNvPr>
          <p:cNvSpPr txBox="1">
            <a:spLocks/>
          </p:cNvSpPr>
          <p:nvPr/>
        </p:nvSpPr>
        <p:spPr>
          <a:xfrm>
            <a:off x="605491" y="3578224"/>
            <a:ext cx="11628346" cy="809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pl-PL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ytuł 1">
            <a:extLst>
              <a:ext uri="{FF2B5EF4-FFF2-40B4-BE49-F238E27FC236}">
                <a16:creationId xmlns:a16="http://schemas.microsoft.com/office/drawing/2014/main" id="{1ADCE7FA-6A99-4E6C-94D6-F78CC79B8046}"/>
              </a:ext>
            </a:extLst>
          </p:cNvPr>
          <p:cNvSpPr txBox="1">
            <a:spLocks/>
          </p:cNvSpPr>
          <p:nvPr/>
        </p:nvSpPr>
        <p:spPr>
          <a:xfrm>
            <a:off x="932873" y="153379"/>
            <a:ext cx="11259127" cy="1306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D66C4F5C-280E-46D2-91A1-91F2CC061EAE}"/>
              </a:ext>
            </a:extLst>
          </p:cNvPr>
          <p:cNvSpPr/>
          <p:nvPr/>
        </p:nvSpPr>
        <p:spPr>
          <a:xfrm>
            <a:off x="5112" y="351492"/>
            <a:ext cx="917373" cy="91737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5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EF787327-0311-4A67-AB53-D4A223F10765}"/>
              </a:ext>
            </a:extLst>
          </p:cNvPr>
          <p:cNvSpPr txBox="1"/>
          <p:nvPr/>
        </p:nvSpPr>
        <p:spPr>
          <a:xfrm>
            <a:off x="1709530" y="1582341"/>
            <a:ext cx="8766313" cy="4190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</a:pPr>
            <a:r>
              <a:rPr lang="pl-PL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 wskazano w Uchwale Skład Siedmiu Sędziów Sądu Najwyższego – Izba Pracy, Ubezpieczeń Społecznych i Spraw Publicznych z dnia 21 kwietnia 2010 r. (sygn. akt </a:t>
            </a:r>
            <a:r>
              <a:rPr lang="pl-PL" sz="20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 UZP 1/10</a:t>
            </a:r>
            <a:r>
              <a:rPr lang="pl-PL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l-PL" sz="2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Legalis</a:t>
            </a:r>
            <a:r>
              <a:rPr lang="pl-PL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nr 215206), w przypadku ubezpieczonych prowadzących działalność gospodarczą obowiązek opłacania składek na ubezpieczenia społeczne i ich wysokość nie są powiązane z osiągniętym faktycznie przychodem, lecz wyłącznie z istnieniem tytułu ubezpieczenia </a:t>
            </a:r>
            <a:br>
              <a:rPr lang="pl-PL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pl-PL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zadeklarowaną przez ubezpieczonego kwotą, niezależnie od tego, czy ubezpieczony osiąga przychody i w jakiej wysokości. </a:t>
            </a:r>
          </a:p>
        </p:txBody>
      </p:sp>
    </p:spTree>
    <p:extLst>
      <p:ext uri="{BB962C8B-B14F-4D97-AF65-F5344CB8AC3E}">
        <p14:creationId xmlns:p14="http://schemas.microsoft.com/office/powerpoint/2010/main" val="3247945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D98045A5-2AF1-4619-AA31-FDC9E6381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64962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5DAB93-06C9-4C6E-A12F-B2A04C868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1835"/>
            <a:ext cx="10515600" cy="5435128"/>
          </a:xfrm>
        </p:spPr>
        <p:txBody>
          <a:bodyPr>
            <a:normAutofit fontScale="475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1000"/>
              </a:spcAft>
              <a:buNone/>
            </a:pPr>
            <a:endParaRPr lang="pl-PL" sz="38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pl-PL" sz="38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W</a:t>
            </a:r>
            <a:r>
              <a:rPr lang="pl-PL" sz="3800" kern="5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dniu 31 grudnia 2021 r., sygn. GDA-WOP.701.2021.AM.AHN.AT Rzecznik MŚP złożył do Sądu Najwyższego wniosek o rozstrzygnięcie następującego zagadnienia prawnego, tj.: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arenR"/>
            </a:pPr>
            <a:r>
              <a:rPr lang="pl-PL" sz="2900" i="1" kern="5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Czy na podstawie art. 18 ust. 8, art. 20, art. 41 ust. 12 i 13, art. 68 ust. 1, art. 83 ust. 1 i 2, art. 86 ust. 1 i 2 ustawy z dnia 13 października 1998 r. o systemie ubezpieczeń społecznych Zakład Ubezpieczeń Społecznych, nie kwestionując tytułu do podlegania ubezpieczeniom społecznym z tytułu prowadzonej działalności gospodarczej (w tym </a:t>
            </a:r>
            <a:br>
              <a:rPr lang="pl-PL" sz="2900" i="1" kern="5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pl-PL" sz="2900" i="1" kern="5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z tytułu współpracy z osobą prowadzącą działalność gospodarczą ) posiada uprawnienie do weryfikacji podstawy wymiaru składek na te ubezpieczenia?</a:t>
            </a:r>
            <a:endParaRPr lang="pl-PL" sz="2900" kern="5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arenR"/>
            </a:pPr>
            <a:r>
              <a:rPr lang="pl-PL" sz="2900" i="1" kern="5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Czy na podstawie art. 18 ust. 8, art. 20, art. 41 ust. 12 i 13, art. 68 ust. 1, art. 83 ust. 1 i 2, art. 86 ust. 1 i 2 ustawy z dnia 13 października 1998 r. o systemie ubezpieczeń społecznych Zakład Ubezpieczeń Społecznych nie kwestionując tytułu do podlegania ubezpieczeniom społecznym z tytułu prowadzonej działalności gospodarczej (w tym </a:t>
            </a:r>
            <a:br>
              <a:rPr lang="pl-PL" sz="2900" i="1" kern="5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</a:br>
            <a:r>
              <a:rPr lang="pl-PL" sz="2900" i="1" kern="5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z tytułu współpracy z osobą prowadzącą działalność gospodarczą) posiada uprawnienia do weryfikacji podstawy wymiaru składek na te ubezpieczenia, w sytuacji gdy ubezpieczony zgłosił wysoką podstawę wymiaru składki w stosunku do uzyskiwanego przychodu, a następnie w niedługim czasie od zgłoszenia skorzystał ze świadczeń z ubezpieczeń społecznych?</a:t>
            </a:r>
            <a:endParaRPr lang="pl-PL" sz="2900" kern="5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endParaRPr lang="pl-PL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34A7DF14-D62F-48DC-8149-9FA2DDB41280}"/>
              </a:ext>
            </a:extLst>
          </p:cNvPr>
          <p:cNvSpPr/>
          <p:nvPr/>
        </p:nvSpPr>
        <p:spPr>
          <a:xfrm>
            <a:off x="176981" y="6070436"/>
            <a:ext cx="3085362" cy="707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 descr="Obraz zawierający tekst&#10;&#10;Opis wygenerowany automatycznie">
            <a:extLst>
              <a:ext uri="{FF2B5EF4-FFF2-40B4-BE49-F238E27FC236}">
                <a16:creationId xmlns:a16="http://schemas.microsoft.com/office/drawing/2014/main" id="{2B1ECEC9-CAB7-4D0A-A02B-0E5193087E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76" y="6199098"/>
            <a:ext cx="2674372" cy="462294"/>
          </a:xfrm>
          <a:prstGeom prst="rect">
            <a:avLst/>
          </a:prstGeom>
        </p:spPr>
      </p:pic>
      <p:sp>
        <p:nvSpPr>
          <p:cNvPr id="34" name="Symbol zastępczy zawartości 2">
            <a:extLst>
              <a:ext uri="{FF2B5EF4-FFF2-40B4-BE49-F238E27FC236}">
                <a16:creationId xmlns:a16="http://schemas.microsoft.com/office/drawing/2014/main" id="{53A0BCEB-DAE2-4FF5-88D1-080B1280DAE5}"/>
              </a:ext>
            </a:extLst>
          </p:cNvPr>
          <p:cNvSpPr txBox="1">
            <a:spLocks/>
          </p:cNvSpPr>
          <p:nvPr/>
        </p:nvSpPr>
        <p:spPr>
          <a:xfrm>
            <a:off x="605491" y="3578224"/>
            <a:ext cx="11628346" cy="809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pl-PL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ytuł 1">
            <a:extLst>
              <a:ext uri="{FF2B5EF4-FFF2-40B4-BE49-F238E27FC236}">
                <a16:creationId xmlns:a16="http://schemas.microsoft.com/office/drawing/2014/main" id="{1ADCE7FA-6A99-4E6C-94D6-F78CC79B8046}"/>
              </a:ext>
            </a:extLst>
          </p:cNvPr>
          <p:cNvSpPr txBox="1">
            <a:spLocks/>
          </p:cNvSpPr>
          <p:nvPr/>
        </p:nvSpPr>
        <p:spPr>
          <a:xfrm>
            <a:off x="932873" y="153379"/>
            <a:ext cx="11259127" cy="1306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D66C4F5C-280E-46D2-91A1-91F2CC061EAE}"/>
              </a:ext>
            </a:extLst>
          </p:cNvPr>
          <p:cNvSpPr/>
          <p:nvPr/>
        </p:nvSpPr>
        <p:spPr>
          <a:xfrm>
            <a:off x="5112" y="351492"/>
            <a:ext cx="917373" cy="91737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5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377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5DAB93-06C9-4C6E-A12F-B2A04C868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491" y="1995259"/>
            <a:ext cx="10633640" cy="3609128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</a:pPr>
            <a:endParaRPr lang="pl-PL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buNone/>
            </a:pPr>
            <a:endParaRPr lang="pl-PL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34A7DF14-D62F-48DC-8149-9FA2DDB41280}"/>
              </a:ext>
            </a:extLst>
          </p:cNvPr>
          <p:cNvSpPr/>
          <p:nvPr/>
        </p:nvSpPr>
        <p:spPr>
          <a:xfrm>
            <a:off x="176981" y="6070436"/>
            <a:ext cx="3085362" cy="707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 descr="Obraz zawierający tekst&#10;&#10;Opis wygenerowany automatycznie">
            <a:extLst>
              <a:ext uri="{FF2B5EF4-FFF2-40B4-BE49-F238E27FC236}">
                <a16:creationId xmlns:a16="http://schemas.microsoft.com/office/drawing/2014/main" id="{2B1ECEC9-CAB7-4D0A-A02B-0E5193087E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76" y="6199098"/>
            <a:ext cx="2674372" cy="462294"/>
          </a:xfrm>
          <a:prstGeom prst="rect">
            <a:avLst/>
          </a:prstGeom>
        </p:spPr>
      </p:pic>
      <p:sp>
        <p:nvSpPr>
          <p:cNvPr id="34" name="Symbol zastępczy zawartości 2">
            <a:extLst>
              <a:ext uri="{FF2B5EF4-FFF2-40B4-BE49-F238E27FC236}">
                <a16:creationId xmlns:a16="http://schemas.microsoft.com/office/drawing/2014/main" id="{53A0BCEB-DAE2-4FF5-88D1-080B1280DAE5}"/>
              </a:ext>
            </a:extLst>
          </p:cNvPr>
          <p:cNvSpPr txBox="1">
            <a:spLocks/>
          </p:cNvSpPr>
          <p:nvPr/>
        </p:nvSpPr>
        <p:spPr>
          <a:xfrm>
            <a:off x="605491" y="3578224"/>
            <a:ext cx="11628346" cy="809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pl-PL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ytuł 1">
            <a:extLst>
              <a:ext uri="{FF2B5EF4-FFF2-40B4-BE49-F238E27FC236}">
                <a16:creationId xmlns:a16="http://schemas.microsoft.com/office/drawing/2014/main" id="{1ADCE7FA-6A99-4E6C-94D6-F78CC79B8046}"/>
              </a:ext>
            </a:extLst>
          </p:cNvPr>
          <p:cNvSpPr txBox="1">
            <a:spLocks/>
          </p:cNvSpPr>
          <p:nvPr/>
        </p:nvSpPr>
        <p:spPr>
          <a:xfrm>
            <a:off x="932873" y="153379"/>
            <a:ext cx="11259127" cy="1306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D66C4F5C-280E-46D2-91A1-91F2CC061EAE}"/>
              </a:ext>
            </a:extLst>
          </p:cNvPr>
          <p:cNvSpPr/>
          <p:nvPr/>
        </p:nvSpPr>
        <p:spPr>
          <a:xfrm>
            <a:off x="5112" y="351492"/>
            <a:ext cx="917373" cy="91737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5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EF787327-0311-4A67-AB53-D4A223F10765}"/>
              </a:ext>
            </a:extLst>
          </p:cNvPr>
          <p:cNvSpPr txBox="1"/>
          <p:nvPr/>
        </p:nvSpPr>
        <p:spPr>
          <a:xfrm>
            <a:off x="605492" y="1582341"/>
            <a:ext cx="11467238" cy="54185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algn="just">
              <a:lnSpc>
                <a:spcPct val="150000"/>
              </a:lnSpc>
              <a:spcAft>
                <a:spcPts val="1000"/>
              </a:spcAft>
            </a:pPr>
            <a:r>
              <a:rPr lang="pl-PL" sz="1800" b="1" u="sng" kern="5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Rzecznik wniósł o podjęcie uchwały o następującej treści:</a:t>
            </a:r>
            <a:endParaRPr lang="pl-PL" b="1" u="sng" kern="5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228600" algn="just">
              <a:lnSpc>
                <a:spcPct val="150000"/>
              </a:lnSpc>
              <a:spcAft>
                <a:spcPts val="1000"/>
              </a:spcAft>
            </a:pPr>
            <a:r>
              <a:rPr lang="pl-PL" i="1" kern="50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1) </a:t>
            </a:r>
            <a:r>
              <a:rPr lang="pl-PL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Zakład Ubezpieczeń Społecznych bez zakwestionowania tytułu do podlegania ubezpieczeniom społecznym z tytułu prowadzonej działalności gospodarczej (w tym z tytułu współpracy z osobą prowadzącą działalność gospodarczą), nie posiada uprawnienia do weryfikacji zgłoszonej podstawy wymiaru składek na te ubezpieczenia, o ile mieści się ona w granicach określonych w ustawie o systemie ubezpieczeń społecznych.</a:t>
            </a:r>
            <a:endParaRPr lang="pl-PL" kern="5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lvl="0" algn="just">
              <a:lnSpc>
                <a:spcPct val="150000"/>
              </a:lnSpc>
              <a:spcAft>
                <a:spcPts val="1000"/>
              </a:spcAft>
            </a:pPr>
            <a:r>
              <a:rPr lang="pl-PL" i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Zakład Ubezpieczeń Społecznych nie kwestionując tytułu do podlegania ubezpieczeniom społecznym z tytułu prowadzonej działalności gospodarczej (w tym z tytułu współpracy z osobą prowadzącą działalność gospodarczą), nie posiada uprawnienia  do weryfikacji podstawy wymiaru składek na te ubezpieczenia, w sytuacji gdy ubezpieczony zgłosił wysoką podstawę wymiaru składki w stosunku do uzyskiwanego przychodu, a następnie w niedługim czasie od zgłoszenia skorzystał ze świadczeń z ubezpieczeń społecznych.</a:t>
            </a:r>
            <a:endParaRPr lang="pl-PL" kern="5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228600" algn="just">
              <a:lnSpc>
                <a:spcPct val="150000"/>
              </a:lnSpc>
              <a:spcAft>
                <a:spcPts val="1000"/>
              </a:spcAft>
            </a:pPr>
            <a:r>
              <a:rPr lang="pl-PL" sz="1800" i="1" kern="5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pl-PL" sz="1800" kern="50" dirty="0">
              <a:effectLst/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3915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3">
            <a:extLst>
              <a:ext uri="{FF2B5EF4-FFF2-40B4-BE49-F238E27FC236}">
                <a16:creationId xmlns:a16="http://schemas.microsoft.com/office/drawing/2014/main" id="{F65DDBB0-2123-4A1F-B9DD-FE3BDCD9C567}"/>
              </a:ext>
            </a:extLst>
          </p:cNvPr>
          <p:cNvSpPr txBox="1">
            <a:spLocks/>
          </p:cNvSpPr>
          <p:nvPr/>
        </p:nvSpPr>
        <p:spPr>
          <a:xfrm>
            <a:off x="-268432" y="2392017"/>
            <a:ext cx="12728864" cy="3177509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l-PL" sz="24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DZIĘKUJĘ ZA UWAGĘ !</a:t>
            </a:r>
          </a:p>
          <a:p>
            <a:pPr algn="ctr"/>
            <a:endParaRPr lang="pl-PL" sz="24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Zapraszam do kontaktu</a:t>
            </a:r>
          </a:p>
          <a:p>
            <a:pPr algn="ctr"/>
            <a:r>
              <a:rPr lang="pl-PL" sz="2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agnieszka.majewska@rzecznikmsp.gov.pl</a:t>
            </a:r>
            <a:endParaRPr lang="pl-PL" sz="24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pl-PL" sz="24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726-726-820</a:t>
            </a:r>
          </a:p>
          <a:p>
            <a:pPr algn="ctr"/>
            <a:r>
              <a:rPr lang="pl-PL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Agnieszka Majewska</a:t>
            </a:r>
          </a:p>
          <a:p>
            <a:pPr algn="ctr"/>
            <a:endParaRPr lang="pl-PL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radca prawny</a:t>
            </a:r>
            <a:r>
              <a:rPr lang="pl-P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Pełnomocnik Terenowy </a:t>
            </a:r>
          </a:p>
          <a:p>
            <a:pPr algn="ctr"/>
            <a:r>
              <a:rPr lang="pl-P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Rzecznika Ma</a:t>
            </a:r>
            <a:r>
              <a:rPr lang="pl-PL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łych i Średnich Przedsiębiorców</a:t>
            </a:r>
            <a:endParaRPr lang="pl-PL" sz="24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pl-PL" sz="24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br>
              <a:rPr lang="pl-PL" sz="1400" b="1" cap="small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pl-PL" sz="1400" b="1" cap="small" dirty="0"/>
          </a:p>
        </p:txBody>
      </p:sp>
      <p:pic>
        <p:nvPicPr>
          <p:cNvPr id="4" name="Obraz 3" descr="Obraz zawierający tekst&#10;&#10;Opis wygenerowany automatycznie">
            <a:extLst>
              <a:ext uri="{FF2B5EF4-FFF2-40B4-BE49-F238E27FC236}">
                <a16:creationId xmlns:a16="http://schemas.microsoft.com/office/drawing/2014/main" id="{4D6E59A6-E7BB-4232-B1AC-5675E8C5CD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226" y="1168074"/>
            <a:ext cx="5577071" cy="96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203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34A7DF14-D62F-48DC-8149-9FA2DDB41280}"/>
              </a:ext>
            </a:extLst>
          </p:cNvPr>
          <p:cNvSpPr/>
          <p:nvPr/>
        </p:nvSpPr>
        <p:spPr>
          <a:xfrm>
            <a:off x="176981" y="6070436"/>
            <a:ext cx="3085362" cy="707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 descr="Obraz zawierający tekst&#10;&#10;Opis wygenerowany automatycznie">
            <a:extLst>
              <a:ext uri="{FF2B5EF4-FFF2-40B4-BE49-F238E27FC236}">
                <a16:creationId xmlns:a16="http://schemas.microsoft.com/office/drawing/2014/main" id="{2B1ECEC9-CAB7-4D0A-A02B-0E5193087E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76" y="6199098"/>
            <a:ext cx="2674372" cy="462294"/>
          </a:xfrm>
          <a:prstGeom prst="rect">
            <a:avLst/>
          </a:prstGeom>
        </p:spPr>
      </p:pic>
      <p:sp>
        <p:nvSpPr>
          <p:cNvPr id="34" name="Symbol zastępczy zawartości 2">
            <a:extLst>
              <a:ext uri="{FF2B5EF4-FFF2-40B4-BE49-F238E27FC236}">
                <a16:creationId xmlns:a16="http://schemas.microsoft.com/office/drawing/2014/main" id="{53A0BCEB-DAE2-4FF5-88D1-080B1280DAE5}"/>
              </a:ext>
            </a:extLst>
          </p:cNvPr>
          <p:cNvSpPr txBox="1">
            <a:spLocks/>
          </p:cNvSpPr>
          <p:nvPr/>
        </p:nvSpPr>
        <p:spPr>
          <a:xfrm>
            <a:off x="609598" y="2924216"/>
            <a:ext cx="11568415" cy="854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pl-PL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52D68257-6E2E-4F83-9FEC-FAE21B35C319}"/>
              </a:ext>
            </a:extLst>
          </p:cNvPr>
          <p:cNvSpPr txBox="1">
            <a:spLocks/>
          </p:cNvSpPr>
          <p:nvPr/>
        </p:nvSpPr>
        <p:spPr>
          <a:xfrm>
            <a:off x="609598" y="3889803"/>
            <a:ext cx="11568416" cy="1185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pl-PL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282C0680-3D06-4D2D-9ACD-75F7542C4749}"/>
              </a:ext>
            </a:extLst>
          </p:cNvPr>
          <p:cNvSpPr/>
          <p:nvPr/>
        </p:nvSpPr>
        <p:spPr>
          <a:xfrm>
            <a:off x="382476" y="3753248"/>
            <a:ext cx="511350" cy="1253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Tytuł 1">
            <a:extLst>
              <a:ext uri="{FF2B5EF4-FFF2-40B4-BE49-F238E27FC236}">
                <a16:creationId xmlns:a16="http://schemas.microsoft.com/office/drawing/2014/main" id="{CA4F3A01-9A56-40BE-915C-F8DADF3CCBE1}"/>
              </a:ext>
            </a:extLst>
          </p:cNvPr>
          <p:cNvSpPr txBox="1">
            <a:spLocks/>
          </p:cNvSpPr>
          <p:nvPr/>
        </p:nvSpPr>
        <p:spPr>
          <a:xfrm>
            <a:off x="930683" y="153382"/>
            <a:ext cx="11259127" cy="1306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Zmiany dotyczące podlegania dobrowolnym ubezpieczeniom</a:t>
            </a:r>
            <a:endParaRPr lang="pl-PL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Prostokąt 42">
            <a:extLst>
              <a:ext uri="{FF2B5EF4-FFF2-40B4-BE49-F238E27FC236}">
                <a16:creationId xmlns:a16="http://schemas.microsoft.com/office/drawing/2014/main" id="{96311C11-A0B7-4646-83A1-EE4DDEC51785}"/>
              </a:ext>
            </a:extLst>
          </p:cNvPr>
          <p:cNvSpPr/>
          <p:nvPr/>
        </p:nvSpPr>
        <p:spPr>
          <a:xfrm>
            <a:off x="5112" y="351495"/>
            <a:ext cx="917373" cy="91737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5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EC04335F-A215-4603-850B-405CCDDEB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489E8CF-2E48-4A9A-9507-CF63517E1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0988"/>
            <a:ext cx="10515600" cy="4365975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pl-P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stycznia 2022 r.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l-PL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obrowolne ubezpieczenia emerytalne i rentowe </a:t>
            </a:r>
            <a:br>
              <a:rPr lang="pl-PL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oraz chorobowe ustają: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od dnia wskazanego we wniosku o wyłączenie z tych ubezpieczeń, nie wcześniej jednak niż od dnia, w którym wniosek został złożony;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 dnia ustania tytułu podlegania tym ubezpieczeniom.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24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 okresie od dnia objęcia dobrowolnie ubezpieczeniami emerytalnym </a:t>
            </a:r>
            <a:br>
              <a:rPr lang="pl-PL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rentowymi albo chorobowym do dnia ich ustania płatnik składek </a:t>
            </a:r>
            <a:r>
              <a:rPr lang="pl-PL" sz="2400" b="0" i="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jest obowiązany do rozliczania i opłacania składek za każdy miesiąc trwania tych ubezpieczeń</a:t>
            </a:r>
            <a:r>
              <a:rPr lang="pl-PL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506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34A7DF14-D62F-48DC-8149-9FA2DDB41280}"/>
              </a:ext>
            </a:extLst>
          </p:cNvPr>
          <p:cNvSpPr/>
          <p:nvPr/>
        </p:nvSpPr>
        <p:spPr>
          <a:xfrm>
            <a:off x="176981" y="6070436"/>
            <a:ext cx="3085362" cy="707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 descr="Obraz zawierający tekst&#10;&#10;Opis wygenerowany automatycznie">
            <a:extLst>
              <a:ext uri="{FF2B5EF4-FFF2-40B4-BE49-F238E27FC236}">
                <a16:creationId xmlns:a16="http://schemas.microsoft.com/office/drawing/2014/main" id="{2B1ECEC9-CAB7-4D0A-A02B-0E5193087E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76" y="6199098"/>
            <a:ext cx="2674372" cy="462294"/>
          </a:xfrm>
          <a:prstGeom prst="rect">
            <a:avLst/>
          </a:prstGeom>
        </p:spPr>
      </p:pic>
      <p:sp>
        <p:nvSpPr>
          <p:cNvPr id="34" name="Symbol zastępczy zawartości 2">
            <a:extLst>
              <a:ext uri="{FF2B5EF4-FFF2-40B4-BE49-F238E27FC236}">
                <a16:creationId xmlns:a16="http://schemas.microsoft.com/office/drawing/2014/main" id="{53A0BCEB-DAE2-4FF5-88D1-080B1280DAE5}"/>
              </a:ext>
            </a:extLst>
          </p:cNvPr>
          <p:cNvSpPr txBox="1">
            <a:spLocks/>
          </p:cNvSpPr>
          <p:nvPr/>
        </p:nvSpPr>
        <p:spPr>
          <a:xfrm>
            <a:off x="609598" y="2924216"/>
            <a:ext cx="11568415" cy="854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pl-PL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52D68257-6E2E-4F83-9FEC-FAE21B35C319}"/>
              </a:ext>
            </a:extLst>
          </p:cNvPr>
          <p:cNvSpPr txBox="1">
            <a:spLocks/>
          </p:cNvSpPr>
          <p:nvPr/>
        </p:nvSpPr>
        <p:spPr>
          <a:xfrm>
            <a:off x="609598" y="3889803"/>
            <a:ext cx="11568416" cy="1185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pl-PL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282C0680-3D06-4D2D-9ACD-75F7542C4749}"/>
              </a:ext>
            </a:extLst>
          </p:cNvPr>
          <p:cNvSpPr/>
          <p:nvPr/>
        </p:nvSpPr>
        <p:spPr>
          <a:xfrm>
            <a:off x="382476" y="3753248"/>
            <a:ext cx="511350" cy="1253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Tytuł 1">
            <a:extLst>
              <a:ext uri="{FF2B5EF4-FFF2-40B4-BE49-F238E27FC236}">
                <a16:creationId xmlns:a16="http://schemas.microsoft.com/office/drawing/2014/main" id="{CA4F3A01-9A56-40BE-915C-F8DADF3CCBE1}"/>
              </a:ext>
            </a:extLst>
          </p:cNvPr>
          <p:cNvSpPr txBox="1">
            <a:spLocks/>
          </p:cNvSpPr>
          <p:nvPr/>
        </p:nvSpPr>
        <p:spPr>
          <a:xfrm>
            <a:off x="930683" y="153382"/>
            <a:ext cx="11259127" cy="1306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Zmiany dotyczące podlegania dobrowolnym ubezpieczeniom</a:t>
            </a:r>
            <a:endParaRPr lang="pl-PL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Prostokąt 42">
            <a:extLst>
              <a:ext uri="{FF2B5EF4-FFF2-40B4-BE49-F238E27FC236}">
                <a16:creationId xmlns:a16="http://schemas.microsoft.com/office/drawing/2014/main" id="{96311C11-A0B7-4646-83A1-EE4DDEC51785}"/>
              </a:ext>
            </a:extLst>
          </p:cNvPr>
          <p:cNvSpPr/>
          <p:nvPr/>
        </p:nvSpPr>
        <p:spPr>
          <a:xfrm>
            <a:off x="5112" y="351495"/>
            <a:ext cx="917373" cy="91737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5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EC04335F-A215-4603-850B-405CCDDEB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489E8CF-2E48-4A9A-9507-CF63517E1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504" y="1299200"/>
            <a:ext cx="10515600" cy="49080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Oznacza to, że: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Nieterminowe opłacanie składek nie spowoduje ustania tych ubezpieczeń,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Objęcie dobrowolnymi ubezpieczeniami następuje na podstawie zgłoszenia,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Ustanie tych ubezpieczeń następuje wraz z wygaśnięciem tytułu ubezpieczenia albo na podstawie zgłoszenia wyrejestrowania,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Od dnia objęcia dobrowolnymi ubezpieczeniami do dnia ich ustania płatnik składek jest zobowiązany do rozliczania i opłacania składek za każdy miesiąc trwania tych ubezpieczeń.</a:t>
            </a:r>
            <a:endParaRPr lang="pl-PL" sz="24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477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34A7DF14-D62F-48DC-8149-9FA2DDB41280}"/>
              </a:ext>
            </a:extLst>
          </p:cNvPr>
          <p:cNvSpPr/>
          <p:nvPr/>
        </p:nvSpPr>
        <p:spPr>
          <a:xfrm>
            <a:off x="176981" y="6070436"/>
            <a:ext cx="3085362" cy="707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 descr="Obraz zawierający tekst&#10;&#10;Opis wygenerowany automatycznie">
            <a:extLst>
              <a:ext uri="{FF2B5EF4-FFF2-40B4-BE49-F238E27FC236}">
                <a16:creationId xmlns:a16="http://schemas.microsoft.com/office/drawing/2014/main" id="{2B1ECEC9-CAB7-4D0A-A02B-0E5193087E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76" y="6199098"/>
            <a:ext cx="2674372" cy="462294"/>
          </a:xfrm>
          <a:prstGeom prst="rect">
            <a:avLst/>
          </a:prstGeom>
        </p:spPr>
      </p:pic>
      <p:sp>
        <p:nvSpPr>
          <p:cNvPr id="34" name="Symbol zastępczy zawartości 2">
            <a:extLst>
              <a:ext uri="{FF2B5EF4-FFF2-40B4-BE49-F238E27FC236}">
                <a16:creationId xmlns:a16="http://schemas.microsoft.com/office/drawing/2014/main" id="{53A0BCEB-DAE2-4FF5-88D1-080B1280DAE5}"/>
              </a:ext>
            </a:extLst>
          </p:cNvPr>
          <p:cNvSpPr txBox="1">
            <a:spLocks/>
          </p:cNvSpPr>
          <p:nvPr/>
        </p:nvSpPr>
        <p:spPr>
          <a:xfrm>
            <a:off x="609598" y="2924216"/>
            <a:ext cx="11568415" cy="854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pl-PL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52D68257-6E2E-4F83-9FEC-FAE21B35C319}"/>
              </a:ext>
            </a:extLst>
          </p:cNvPr>
          <p:cNvSpPr txBox="1">
            <a:spLocks/>
          </p:cNvSpPr>
          <p:nvPr/>
        </p:nvSpPr>
        <p:spPr>
          <a:xfrm>
            <a:off x="609598" y="3889803"/>
            <a:ext cx="11568416" cy="1185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pl-PL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282C0680-3D06-4D2D-9ACD-75F7542C4749}"/>
              </a:ext>
            </a:extLst>
          </p:cNvPr>
          <p:cNvSpPr/>
          <p:nvPr/>
        </p:nvSpPr>
        <p:spPr>
          <a:xfrm>
            <a:off x="382476" y="3753248"/>
            <a:ext cx="511350" cy="1253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Tytuł 1">
            <a:extLst>
              <a:ext uri="{FF2B5EF4-FFF2-40B4-BE49-F238E27FC236}">
                <a16:creationId xmlns:a16="http://schemas.microsoft.com/office/drawing/2014/main" id="{CA4F3A01-9A56-40BE-915C-F8DADF3CCBE1}"/>
              </a:ext>
            </a:extLst>
          </p:cNvPr>
          <p:cNvSpPr txBox="1">
            <a:spLocks/>
          </p:cNvSpPr>
          <p:nvPr/>
        </p:nvSpPr>
        <p:spPr>
          <a:xfrm>
            <a:off x="930683" y="153382"/>
            <a:ext cx="11259127" cy="19591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1 stycznia 2022 r. prawo do zasiłku chorobowego w przypadku osób podlegających dobrowolnemu ubezpieczeniu chorobowemu(osobom prowadzącym działalność gospodarczą i osobom z nimi współpracującym oraz duchownym) przysługiwać będzie w przypadku:</a:t>
            </a:r>
            <a:br>
              <a:rPr lang="pl-PL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Prostokąt 42">
            <a:extLst>
              <a:ext uri="{FF2B5EF4-FFF2-40B4-BE49-F238E27FC236}">
                <a16:creationId xmlns:a16="http://schemas.microsoft.com/office/drawing/2014/main" id="{96311C11-A0B7-4646-83A1-EE4DDEC51785}"/>
              </a:ext>
            </a:extLst>
          </p:cNvPr>
          <p:cNvSpPr/>
          <p:nvPr/>
        </p:nvSpPr>
        <p:spPr>
          <a:xfrm>
            <a:off x="5112" y="351495"/>
            <a:ext cx="917373" cy="91737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5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EC04335F-A215-4603-850B-405CCDDEB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489E8CF-2E48-4A9A-9507-CF63517E1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8868"/>
            <a:ext cx="10515600" cy="49080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4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Braku zaległości z tytułu składek na ubezpieczenie albo jeżeli kwota tej zaległości nie będzie wyższa niż 1% minimalnego wynagrodzenia za pracę,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Jeżeli zaś kwota zaległości z tytułu składek na ubezpieczenie społeczne będzie wyższa niż 1% minimalnego wynagrodzenia </a:t>
            </a:r>
            <a:br>
              <a:rPr lang="pl-PL" sz="2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 pracę, prawo do zasiłku będzie przysługiwało po spłacie </a:t>
            </a:r>
            <a:r>
              <a:rPr lang="pl-PL" sz="2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całości zadłużenia,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Prawo do ww. świadczeń przedawnia się, jeżeli ww. zadłużenie nie zostanie uregulowane w ciągu 6 miesięcy od dnia powstania prawa do świadczenia.</a:t>
            </a:r>
          </a:p>
        </p:txBody>
      </p:sp>
    </p:spTree>
    <p:extLst>
      <p:ext uri="{BB962C8B-B14F-4D97-AF65-F5344CB8AC3E}">
        <p14:creationId xmlns:p14="http://schemas.microsoft.com/office/powerpoint/2010/main" val="2110391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34A7DF14-D62F-48DC-8149-9FA2DDB41280}"/>
              </a:ext>
            </a:extLst>
          </p:cNvPr>
          <p:cNvSpPr/>
          <p:nvPr/>
        </p:nvSpPr>
        <p:spPr>
          <a:xfrm>
            <a:off x="176981" y="6070436"/>
            <a:ext cx="3085362" cy="707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 descr="Obraz zawierający tekst&#10;&#10;Opis wygenerowany automatycznie">
            <a:extLst>
              <a:ext uri="{FF2B5EF4-FFF2-40B4-BE49-F238E27FC236}">
                <a16:creationId xmlns:a16="http://schemas.microsoft.com/office/drawing/2014/main" id="{2B1ECEC9-CAB7-4D0A-A02B-0E5193087E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76" y="6199098"/>
            <a:ext cx="2674372" cy="462294"/>
          </a:xfrm>
          <a:prstGeom prst="rect">
            <a:avLst/>
          </a:prstGeom>
        </p:spPr>
      </p:pic>
      <p:sp>
        <p:nvSpPr>
          <p:cNvPr id="34" name="Symbol zastępczy zawartości 2">
            <a:extLst>
              <a:ext uri="{FF2B5EF4-FFF2-40B4-BE49-F238E27FC236}">
                <a16:creationId xmlns:a16="http://schemas.microsoft.com/office/drawing/2014/main" id="{53A0BCEB-DAE2-4FF5-88D1-080B1280DAE5}"/>
              </a:ext>
            </a:extLst>
          </p:cNvPr>
          <p:cNvSpPr txBox="1">
            <a:spLocks/>
          </p:cNvSpPr>
          <p:nvPr/>
        </p:nvSpPr>
        <p:spPr>
          <a:xfrm>
            <a:off x="609598" y="2924216"/>
            <a:ext cx="11568415" cy="854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pl-PL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52D68257-6E2E-4F83-9FEC-FAE21B35C319}"/>
              </a:ext>
            </a:extLst>
          </p:cNvPr>
          <p:cNvSpPr txBox="1">
            <a:spLocks/>
          </p:cNvSpPr>
          <p:nvPr/>
        </p:nvSpPr>
        <p:spPr>
          <a:xfrm>
            <a:off x="609598" y="3889803"/>
            <a:ext cx="11568416" cy="1185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pl-PL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282C0680-3D06-4D2D-9ACD-75F7542C4749}"/>
              </a:ext>
            </a:extLst>
          </p:cNvPr>
          <p:cNvSpPr/>
          <p:nvPr/>
        </p:nvSpPr>
        <p:spPr>
          <a:xfrm>
            <a:off x="382476" y="3753248"/>
            <a:ext cx="511350" cy="1253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Tytuł 1">
            <a:extLst>
              <a:ext uri="{FF2B5EF4-FFF2-40B4-BE49-F238E27FC236}">
                <a16:creationId xmlns:a16="http://schemas.microsoft.com/office/drawing/2014/main" id="{CA4F3A01-9A56-40BE-915C-F8DADF3CCBE1}"/>
              </a:ext>
            </a:extLst>
          </p:cNvPr>
          <p:cNvSpPr txBox="1">
            <a:spLocks/>
          </p:cNvSpPr>
          <p:nvPr/>
        </p:nvSpPr>
        <p:spPr>
          <a:xfrm>
            <a:off x="930683" y="153382"/>
            <a:ext cx="11259127" cy="1306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l-PL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Prostokąt 42">
            <a:extLst>
              <a:ext uri="{FF2B5EF4-FFF2-40B4-BE49-F238E27FC236}">
                <a16:creationId xmlns:a16="http://schemas.microsoft.com/office/drawing/2014/main" id="{96311C11-A0B7-4646-83A1-EE4DDEC51785}"/>
              </a:ext>
            </a:extLst>
          </p:cNvPr>
          <p:cNvSpPr/>
          <p:nvPr/>
        </p:nvSpPr>
        <p:spPr>
          <a:xfrm>
            <a:off x="5112" y="351495"/>
            <a:ext cx="917373" cy="91737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5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EC04335F-A215-4603-850B-405CCDDEB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489E8CF-2E48-4A9A-9507-CF63517E1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8868"/>
            <a:ext cx="10515600" cy="49080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400" dirty="0"/>
          </a:p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1 stycznia 2022 r. ZUS będzie uprawniony </a:t>
            </a:r>
            <a:br>
              <a:rPr lang="pl-P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pozyskiwania danych i informacji potrzebnych </a:t>
            </a:r>
            <a:br>
              <a:rPr lang="pl-P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ustalenia prawa do zasiłku</a:t>
            </a:r>
            <a:br>
              <a:rPr lang="pl-P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jego wysokości od ubezpieczonych </a:t>
            </a:r>
            <a:br>
              <a:rPr lang="pl-P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płatników składek.</a:t>
            </a:r>
          </a:p>
        </p:txBody>
      </p:sp>
    </p:spTree>
    <p:extLst>
      <p:ext uri="{BB962C8B-B14F-4D97-AF65-F5344CB8AC3E}">
        <p14:creationId xmlns:p14="http://schemas.microsoft.com/office/powerpoint/2010/main" val="2145485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34A7DF14-D62F-48DC-8149-9FA2DDB41280}"/>
              </a:ext>
            </a:extLst>
          </p:cNvPr>
          <p:cNvSpPr/>
          <p:nvPr/>
        </p:nvSpPr>
        <p:spPr>
          <a:xfrm>
            <a:off x="176981" y="6070436"/>
            <a:ext cx="3085362" cy="707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 descr="Obraz zawierający tekst&#10;&#10;Opis wygenerowany automatycznie">
            <a:extLst>
              <a:ext uri="{FF2B5EF4-FFF2-40B4-BE49-F238E27FC236}">
                <a16:creationId xmlns:a16="http://schemas.microsoft.com/office/drawing/2014/main" id="{2B1ECEC9-CAB7-4D0A-A02B-0E5193087E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76" y="6199098"/>
            <a:ext cx="2674372" cy="462294"/>
          </a:xfrm>
          <a:prstGeom prst="rect">
            <a:avLst/>
          </a:prstGeom>
        </p:spPr>
      </p:pic>
      <p:sp>
        <p:nvSpPr>
          <p:cNvPr id="34" name="Symbol zastępczy zawartości 2">
            <a:extLst>
              <a:ext uri="{FF2B5EF4-FFF2-40B4-BE49-F238E27FC236}">
                <a16:creationId xmlns:a16="http://schemas.microsoft.com/office/drawing/2014/main" id="{53A0BCEB-DAE2-4FF5-88D1-080B1280DAE5}"/>
              </a:ext>
            </a:extLst>
          </p:cNvPr>
          <p:cNvSpPr txBox="1">
            <a:spLocks/>
          </p:cNvSpPr>
          <p:nvPr/>
        </p:nvSpPr>
        <p:spPr>
          <a:xfrm>
            <a:off x="609598" y="2924216"/>
            <a:ext cx="11568415" cy="854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pl-PL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52D68257-6E2E-4F83-9FEC-FAE21B35C319}"/>
              </a:ext>
            </a:extLst>
          </p:cNvPr>
          <p:cNvSpPr txBox="1">
            <a:spLocks/>
          </p:cNvSpPr>
          <p:nvPr/>
        </p:nvSpPr>
        <p:spPr>
          <a:xfrm>
            <a:off x="609598" y="3889803"/>
            <a:ext cx="11568416" cy="1185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pl-PL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282C0680-3D06-4D2D-9ACD-75F7542C4749}"/>
              </a:ext>
            </a:extLst>
          </p:cNvPr>
          <p:cNvSpPr/>
          <p:nvPr/>
        </p:nvSpPr>
        <p:spPr>
          <a:xfrm>
            <a:off x="382476" y="3753248"/>
            <a:ext cx="511350" cy="1253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Tytuł 1">
            <a:extLst>
              <a:ext uri="{FF2B5EF4-FFF2-40B4-BE49-F238E27FC236}">
                <a16:creationId xmlns:a16="http://schemas.microsoft.com/office/drawing/2014/main" id="{CA4F3A01-9A56-40BE-915C-F8DADF3CCBE1}"/>
              </a:ext>
            </a:extLst>
          </p:cNvPr>
          <p:cNvSpPr txBox="1">
            <a:spLocks/>
          </p:cNvSpPr>
          <p:nvPr/>
        </p:nvSpPr>
        <p:spPr>
          <a:xfrm>
            <a:off x="930683" y="153382"/>
            <a:ext cx="11259127" cy="1306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b="1" i="1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Terminy wypłat zasiłków</a:t>
            </a:r>
            <a:endParaRPr lang="pl-PL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Prostokąt 42">
            <a:extLst>
              <a:ext uri="{FF2B5EF4-FFF2-40B4-BE49-F238E27FC236}">
                <a16:creationId xmlns:a16="http://schemas.microsoft.com/office/drawing/2014/main" id="{96311C11-A0B7-4646-83A1-EE4DDEC51785}"/>
              </a:ext>
            </a:extLst>
          </p:cNvPr>
          <p:cNvSpPr/>
          <p:nvPr/>
        </p:nvSpPr>
        <p:spPr>
          <a:xfrm>
            <a:off x="5112" y="351495"/>
            <a:ext cx="917373" cy="91737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5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EC04335F-A215-4603-850B-405CCDDEB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489E8CF-2E48-4A9A-9507-CF63517E1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8868"/>
            <a:ext cx="10515600" cy="490809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4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pl-PL" sz="2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 stycznia 2022 r. </a:t>
            </a:r>
            <a:r>
              <a:rPr lang="pl-PL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płatnicy składek, którzy zgłaszają do ubezpieczenia chorobowego powyżej 20 ubezpieczonych, wypłacają zasiłki w terminach przyjętych dla wypłaty wynagrodzeń lub dochodów, a ZUS na bieżąco </a:t>
            </a:r>
            <a:br>
              <a:rPr lang="pl-PL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 stwierdzeniu uprawnień.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Zasiłki te ZUS ma wypłacać </a:t>
            </a:r>
            <a:r>
              <a:rPr lang="pl-PL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nie później niż </a:t>
            </a:r>
            <a:r>
              <a:rPr lang="pl-P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 ciągu 30 dni </a:t>
            </a:r>
            <a:r>
              <a:rPr lang="pl-PL" sz="2400" b="1" i="0" u="sng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 dnia wyjaśnienia ostatniej okoliczności</a:t>
            </a:r>
            <a:r>
              <a:rPr lang="pl-PL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niezbędnej do ustalenia prawa </a:t>
            </a:r>
            <a:br>
              <a:rPr lang="pl-PL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 zasiłku.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 31 grudnia 2021 r.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pl-PL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asiłki te ZUS ma wypłacać nie później jednak </a:t>
            </a:r>
            <a:br>
              <a:rPr lang="pl-PL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niż w ciągu 30 dni </a:t>
            </a:r>
            <a:r>
              <a:rPr lang="pl-PL" sz="2400" b="0" i="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 daty złożenia dokumentów</a:t>
            </a:r>
            <a:r>
              <a:rPr lang="pl-PL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niezbędnych </a:t>
            </a:r>
            <a:br>
              <a:rPr lang="pl-PL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 stwierdzenia uprawnień do zasiłków.</a:t>
            </a:r>
          </a:p>
        </p:txBody>
      </p:sp>
    </p:spTree>
    <p:extLst>
      <p:ext uri="{BB962C8B-B14F-4D97-AF65-F5344CB8AC3E}">
        <p14:creationId xmlns:p14="http://schemas.microsoft.com/office/powerpoint/2010/main" val="2519244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34A7DF14-D62F-48DC-8149-9FA2DDB41280}"/>
              </a:ext>
            </a:extLst>
          </p:cNvPr>
          <p:cNvSpPr/>
          <p:nvPr/>
        </p:nvSpPr>
        <p:spPr>
          <a:xfrm>
            <a:off x="176981" y="6070436"/>
            <a:ext cx="3085362" cy="707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 descr="Obraz zawierający tekst&#10;&#10;Opis wygenerowany automatycznie">
            <a:extLst>
              <a:ext uri="{FF2B5EF4-FFF2-40B4-BE49-F238E27FC236}">
                <a16:creationId xmlns:a16="http://schemas.microsoft.com/office/drawing/2014/main" id="{2B1ECEC9-CAB7-4D0A-A02B-0E5193087E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76" y="6199098"/>
            <a:ext cx="2674372" cy="462294"/>
          </a:xfrm>
          <a:prstGeom prst="rect">
            <a:avLst/>
          </a:prstGeom>
        </p:spPr>
      </p:pic>
      <p:sp>
        <p:nvSpPr>
          <p:cNvPr id="34" name="Symbol zastępczy zawartości 2">
            <a:extLst>
              <a:ext uri="{FF2B5EF4-FFF2-40B4-BE49-F238E27FC236}">
                <a16:creationId xmlns:a16="http://schemas.microsoft.com/office/drawing/2014/main" id="{53A0BCEB-DAE2-4FF5-88D1-080B1280DAE5}"/>
              </a:ext>
            </a:extLst>
          </p:cNvPr>
          <p:cNvSpPr txBox="1">
            <a:spLocks/>
          </p:cNvSpPr>
          <p:nvPr/>
        </p:nvSpPr>
        <p:spPr>
          <a:xfrm>
            <a:off x="609598" y="2924216"/>
            <a:ext cx="11568415" cy="854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pl-PL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52D68257-6E2E-4F83-9FEC-FAE21B35C319}"/>
              </a:ext>
            </a:extLst>
          </p:cNvPr>
          <p:cNvSpPr txBox="1">
            <a:spLocks/>
          </p:cNvSpPr>
          <p:nvPr/>
        </p:nvSpPr>
        <p:spPr>
          <a:xfrm>
            <a:off x="609598" y="3889803"/>
            <a:ext cx="11568416" cy="1185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pl-PL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282C0680-3D06-4D2D-9ACD-75F7542C4749}"/>
              </a:ext>
            </a:extLst>
          </p:cNvPr>
          <p:cNvSpPr/>
          <p:nvPr/>
        </p:nvSpPr>
        <p:spPr>
          <a:xfrm>
            <a:off x="382476" y="3753248"/>
            <a:ext cx="511350" cy="1253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Tytuł 1">
            <a:extLst>
              <a:ext uri="{FF2B5EF4-FFF2-40B4-BE49-F238E27FC236}">
                <a16:creationId xmlns:a16="http://schemas.microsoft.com/office/drawing/2014/main" id="{CA4F3A01-9A56-40BE-915C-F8DADF3CCBE1}"/>
              </a:ext>
            </a:extLst>
          </p:cNvPr>
          <p:cNvSpPr txBox="1">
            <a:spLocks/>
          </p:cNvSpPr>
          <p:nvPr/>
        </p:nvSpPr>
        <p:spPr>
          <a:xfrm>
            <a:off x="930683" y="153382"/>
            <a:ext cx="11259127" cy="1306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Uwagi dotyczące opóźnień w wypłacie świadczeń</a:t>
            </a:r>
            <a:endParaRPr lang="pl-PL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Prostokąt 42">
            <a:extLst>
              <a:ext uri="{FF2B5EF4-FFF2-40B4-BE49-F238E27FC236}">
                <a16:creationId xmlns:a16="http://schemas.microsoft.com/office/drawing/2014/main" id="{96311C11-A0B7-4646-83A1-EE4DDEC51785}"/>
              </a:ext>
            </a:extLst>
          </p:cNvPr>
          <p:cNvSpPr/>
          <p:nvPr/>
        </p:nvSpPr>
        <p:spPr>
          <a:xfrm>
            <a:off x="5112" y="351495"/>
            <a:ext cx="917373" cy="91737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5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EC04335F-A215-4603-850B-405CCDDEB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489E8CF-2E48-4A9A-9507-CF63517E1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972"/>
            <a:ext cx="10515600" cy="472499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Na etapie postępowania przed organem rentowym, tj. ZUS można złożyć ponaglenie celem przyspieszenia działań organu.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Można również poprzez ZUS PUE „ponaglić” organ zadając pytanie poprzez funkcję „Zadaj pytanie ZUS”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Kolejnym narzędziem jest wniesienie odwołania do sądu, </a:t>
            </a:r>
            <a:b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jeżeli ZUS nie wyda decyzji w terminie dwóch miesięcy od dnia zgłoszenia roszczenia. Wówczas odwołanie można wnieść </a:t>
            </a:r>
            <a:b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 każdym czasie (</a:t>
            </a:r>
            <a:r>
              <a:rPr lang="pl-PL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477[9] § 4 KPC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pl-PL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Przedsiębiorca może również złożyć wniosek o interwencję </a:t>
            </a:r>
            <a:b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do Rzecznika Małych i Średnich Przedsiębiorców.</a:t>
            </a:r>
          </a:p>
        </p:txBody>
      </p:sp>
    </p:spTree>
    <p:extLst>
      <p:ext uri="{BB962C8B-B14F-4D97-AF65-F5344CB8AC3E}">
        <p14:creationId xmlns:p14="http://schemas.microsoft.com/office/powerpoint/2010/main" val="2020526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34A7DF14-D62F-48DC-8149-9FA2DDB41280}"/>
              </a:ext>
            </a:extLst>
          </p:cNvPr>
          <p:cNvSpPr/>
          <p:nvPr/>
        </p:nvSpPr>
        <p:spPr>
          <a:xfrm>
            <a:off x="176981" y="6070436"/>
            <a:ext cx="3085362" cy="707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 descr="Obraz zawierający tekst&#10;&#10;Opis wygenerowany automatycznie">
            <a:extLst>
              <a:ext uri="{FF2B5EF4-FFF2-40B4-BE49-F238E27FC236}">
                <a16:creationId xmlns:a16="http://schemas.microsoft.com/office/drawing/2014/main" id="{2B1ECEC9-CAB7-4D0A-A02B-0E5193087E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76" y="6199098"/>
            <a:ext cx="2674372" cy="462294"/>
          </a:xfrm>
          <a:prstGeom prst="rect">
            <a:avLst/>
          </a:prstGeom>
        </p:spPr>
      </p:pic>
      <p:sp>
        <p:nvSpPr>
          <p:cNvPr id="34" name="Symbol zastępczy zawartości 2">
            <a:extLst>
              <a:ext uri="{FF2B5EF4-FFF2-40B4-BE49-F238E27FC236}">
                <a16:creationId xmlns:a16="http://schemas.microsoft.com/office/drawing/2014/main" id="{53A0BCEB-DAE2-4FF5-88D1-080B1280DAE5}"/>
              </a:ext>
            </a:extLst>
          </p:cNvPr>
          <p:cNvSpPr txBox="1">
            <a:spLocks/>
          </p:cNvSpPr>
          <p:nvPr/>
        </p:nvSpPr>
        <p:spPr>
          <a:xfrm>
            <a:off x="609598" y="2924216"/>
            <a:ext cx="11568415" cy="854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pl-PL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52D68257-6E2E-4F83-9FEC-FAE21B35C319}"/>
              </a:ext>
            </a:extLst>
          </p:cNvPr>
          <p:cNvSpPr txBox="1">
            <a:spLocks/>
          </p:cNvSpPr>
          <p:nvPr/>
        </p:nvSpPr>
        <p:spPr>
          <a:xfrm>
            <a:off x="609598" y="3889803"/>
            <a:ext cx="11568416" cy="1185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pl-PL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282C0680-3D06-4D2D-9ACD-75F7542C4749}"/>
              </a:ext>
            </a:extLst>
          </p:cNvPr>
          <p:cNvSpPr/>
          <p:nvPr/>
        </p:nvSpPr>
        <p:spPr>
          <a:xfrm>
            <a:off x="382476" y="3753248"/>
            <a:ext cx="511350" cy="1253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Tytuł 1">
            <a:extLst>
              <a:ext uri="{FF2B5EF4-FFF2-40B4-BE49-F238E27FC236}">
                <a16:creationId xmlns:a16="http://schemas.microsoft.com/office/drawing/2014/main" id="{CA4F3A01-9A56-40BE-915C-F8DADF3CCBE1}"/>
              </a:ext>
            </a:extLst>
          </p:cNvPr>
          <p:cNvSpPr txBox="1">
            <a:spLocks/>
          </p:cNvSpPr>
          <p:nvPr/>
        </p:nvSpPr>
        <p:spPr>
          <a:xfrm>
            <a:off x="930683" y="153382"/>
            <a:ext cx="11259127" cy="1306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Regulacje dotyczące ustalania podstawy wymiaru składek na ubezpieczenia społeczne, w tym chorobowe</a:t>
            </a:r>
            <a:endParaRPr lang="pl-PL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Prostokąt 42">
            <a:extLst>
              <a:ext uri="{FF2B5EF4-FFF2-40B4-BE49-F238E27FC236}">
                <a16:creationId xmlns:a16="http://schemas.microsoft.com/office/drawing/2014/main" id="{96311C11-A0B7-4646-83A1-EE4DDEC51785}"/>
              </a:ext>
            </a:extLst>
          </p:cNvPr>
          <p:cNvSpPr/>
          <p:nvPr/>
        </p:nvSpPr>
        <p:spPr>
          <a:xfrm>
            <a:off x="5112" y="351495"/>
            <a:ext cx="917373" cy="91737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5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EC04335F-A215-4603-850B-405CCDDEB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489E8CF-2E48-4A9A-9507-CF63517E1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0988"/>
            <a:ext cx="10515600" cy="4365975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l-PL" sz="2400" b="1" i="0" u="sng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Art. 18 ust. 8 ustawy systemowej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2400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l-PL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Podstawę wymiaru składek na ubezpieczenia emerytalne i rentowe ubezpieczonych, o których mowa w </a:t>
            </a:r>
            <a:r>
              <a:rPr lang="pl-PL" sz="2400" b="0" i="0" strike="noStrike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6 ust. 1 pkt 5 i 5a</a:t>
            </a:r>
            <a:r>
              <a:rPr lang="pl-PL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stanowi zadeklarowana kwota, nie niższa jednak niż 60% prognozowanego przeciętnego wynagrodzenia miesięcznego przyjętego do ustalenia kwoty ograniczenia rocznej podstawy wymiaru składek, ogłoszonego w trybie </a:t>
            </a:r>
            <a:r>
              <a:rPr lang="pl-PL" sz="2400" b="0" i="0" strike="noStrike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art. 19 ust. 10</a:t>
            </a:r>
            <a:r>
              <a:rPr lang="pl-PL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l-PL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 dany rok kalendarzowy. Składka w nowej wysokości obowiązuje od dnia 1 stycznia do dnia 31 grudnia danego roku.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678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34A7DF14-D62F-48DC-8149-9FA2DDB41280}"/>
              </a:ext>
            </a:extLst>
          </p:cNvPr>
          <p:cNvSpPr/>
          <p:nvPr/>
        </p:nvSpPr>
        <p:spPr>
          <a:xfrm>
            <a:off x="176981" y="6070436"/>
            <a:ext cx="3085362" cy="7079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 descr="Obraz zawierający tekst&#10;&#10;Opis wygenerowany automatycznie">
            <a:extLst>
              <a:ext uri="{FF2B5EF4-FFF2-40B4-BE49-F238E27FC236}">
                <a16:creationId xmlns:a16="http://schemas.microsoft.com/office/drawing/2014/main" id="{2B1ECEC9-CAB7-4D0A-A02B-0E5193087E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76" y="6199098"/>
            <a:ext cx="2674372" cy="462294"/>
          </a:xfrm>
          <a:prstGeom prst="rect">
            <a:avLst/>
          </a:prstGeom>
        </p:spPr>
      </p:pic>
      <p:sp>
        <p:nvSpPr>
          <p:cNvPr id="34" name="Symbol zastępczy zawartości 2">
            <a:extLst>
              <a:ext uri="{FF2B5EF4-FFF2-40B4-BE49-F238E27FC236}">
                <a16:creationId xmlns:a16="http://schemas.microsoft.com/office/drawing/2014/main" id="{53A0BCEB-DAE2-4FF5-88D1-080B1280DAE5}"/>
              </a:ext>
            </a:extLst>
          </p:cNvPr>
          <p:cNvSpPr txBox="1">
            <a:spLocks/>
          </p:cNvSpPr>
          <p:nvPr/>
        </p:nvSpPr>
        <p:spPr>
          <a:xfrm>
            <a:off x="609598" y="2924216"/>
            <a:ext cx="11568415" cy="854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pl-PL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52D68257-6E2E-4F83-9FEC-FAE21B35C319}"/>
              </a:ext>
            </a:extLst>
          </p:cNvPr>
          <p:cNvSpPr txBox="1">
            <a:spLocks/>
          </p:cNvSpPr>
          <p:nvPr/>
        </p:nvSpPr>
        <p:spPr>
          <a:xfrm>
            <a:off x="609598" y="3889803"/>
            <a:ext cx="11568416" cy="1185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pl-PL" sz="2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282C0680-3D06-4D2D-9ACD-75F7542C4749}"/>
              </a:ext>
            </a:extLst>
          </p:cNvPr>
          <p:cNvSpPr/>
          <p:nvPr/>
        </p:nvSpPr>
        <p:spPr>
          <a:xfrm>
            <a:off x="382476" y="3753248"/>
            <a:ext cx="511350" cy="1253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Tytuł 1">
            <a:extLst>
              <a:ext uri="{FF2B5EF4-FFF2-40B4-BE49-F238E27FC236}">
                <a16:creationId xmlns:a16="http://schemas.microsoft.com/office/drawing/2014/main" id="{CA4F3A01-9A56-40BE-915C-F8DADF3CCBE1}"/>
              </a:ext>
            </a:extLst>
          </p:cNvPr>
          <p:cNvSpPr txBox="1">
            <a:spLocks/>
          </p:cNvSpPr>
          <p:nvPr/>
        </p:nvSpPr>
        <p:spPr>
          <a:xfrm>
            <a:off x="930683" y="153382"/>
            <a:ext cx="11259127" cy="13061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Regulacje dotyczące ustalania podstawy wymiaru składek na ubezpieczenia społeczne, w tym chorobowe</a:t>
            </a:r>
            <a:endParaRPr lang="pl-PL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Prostokąt 42">
            <a:extLst>
              <a:ext uri="{FF2B5EF4-FFF2-40B4-BE49-F238E27FC236}">
                <a16:creationId xmlns:a16="http://schemas.microsoft.com/office/drawing/2014/main" id="{96311C11-A0B7-4646-83A1-EE4DDEC51785}"/>
              </a:ext>
            </a:extLst>
          </p:cNvPr>
          <p:cNvSpPr/>
          <p:nvPr/>
        </p:nvSpPr>
        <p:spPr>
          <a:xfrm>
            <a:off x="5112" y="351495"/>
            <a:ext cx="917373" cy="91737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5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EC04335F-A215-4603-850B-405CCDDEBE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489E8CF-2E48-4A9A-9507-CF63517E1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0988"/>
            <a:ext cx="10515600" cy="4365975"/>
          </a:xfrm>
        </p:spPr>
        <p:txBody>
          <a:bodyPr>
            <a:normAutofit fontScale="775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pl-PL" sz="1900" kern="5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Odpowiednio do treści art. 20 ust. 1 ustawy systemowej podstawę wymiaru składek na ubezpieczenie chorobowe oraz ubezpieczenie wypadkowe stanowi podstawa wymiaru składek na ubezpieczenie emerytalne i ubezpieczenia rentowe, z zastrzeżeniem ust. 2 i ust. 3. W ust. 3 i 4 ww. artykułu wprowadzono górne ograniczenie podstawy wymiaru składek na ubezpieczenia chorobowe i wypadkowe.</a:t>
            </a:r>
          </a:p>
          <a:p>
            <a:pPr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pl-PL" sz="19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Podstawa wymiaru składek na ubezpieczenie chorobowe osób, które ubezpieczeniu chorobowemu podlegają dobrowolnie, nie może przekraczać miesięcznie 250% prognozowanego przeciętnego wynagrodzenia, o którym mowa w art. 19 ust. 10.</a:t>
            </a:r>
            <a:endParaRPr lang="pl-PL" sz="1900" b="0" i="0" u="sng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150000"/>
              </a:lnSpc>
              <a:spcAft>
                <a:spcPts val="1000"/>
              </a:spcAft>
              <a:buNone/>
            </a:pPr>
            <a:b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9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Prezes Zakładu ogłasza kwotę 250% prognozowanego przeciętnego wynagrodzenia, w formie komunikatu, w Dzienniku Urzędowym Rzeczypospolitej Polskiej ,,Monitor Polski'', w terminie 7 dni kalendarzowych od dnia ogłoszenia przez ministra właściwego do spraw zabezpieczenia społecznego, w trybie określonym w art. 19 ust. 10, kwoty prognozowanego przeciętnego wynagrodzenia.</a:t>
            </a:r>
            <a:endParaRPr lang="pl-PL" sz="1900" kern="50" dirty="0"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42069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7116</TotalTime>
  <Words>1398</Words>
  <Application>Microsoft Office PowerPoint</Application>
  <PresentationFormat>Panoramiczny</PresentationFormat>
  <Paragraphs>65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Krystian Cieślak</dc:creator>
  <cp:lastModifiedBy>Agnieszka Majewska</cp:lastModifiedBy>
  <cp:revision>175</cp:revision>
  <cp:lastPrinted>2022-01-10T13:08:01Z</cp:lastPrinted>
  <dcterms:created xsi:type="dcterms:W3CDTF">2020-08-13T07:15:59Z</dcterms:created>
  <dcterms:modified xsi:type="dcterms:W3CDTF">2022-01-27T07:04:43Z</dcterms:modified>
</cp:coreProperties>
</file>