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olors6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charts/style7.xml" ContentType="application/vnd.ms-office.chartstyl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charts/style8.xml" ContentType="application/vnd.ms-office.chart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charts/colors4.xml" ContentType="application/vnd.ms-office.chartcolorstyl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03" r:id="rId2"/>
    <p:sldId id="275" r:id="rId3"/>
    <p:sldId id="363" r:id="rId4"/>
    <p:sldId id="391" r:id="rId5"/>
    <p:sldId id="362" r:id="rId6"/>
    <p:sldId id="364" r:id="rId7"/>
    <p:sldId id="332" r:id="rId8"/>
    <p:sldId id="334" r:id="rId9"/>
    <p:sldId id="389" r:id="rId10"/>
    <p:sldId id="390" r:id="rId11"/>
    <p:sldId id="337" r:id="rId12"/>
    <p:sldId id="346" r:id="rId13"/>
    <p:sldId id="385" r:id="rId14"/>
    <p:sldId id="384" r:id="rId15"/>
    <p:sldId id="352" r:id="rId16"/>
    <p:sldId id="386" r:id="rId17"/>
    <p:sldId id="387" r:id="rId18"/>
    <p:sldId id="388" r:id="rId19"/>
    <p:sldId id="353" r:id="rId20"/>
    <p:sldId id="365" r:id="rId21"/>
    <p:sldId id="377" r:id="rId22"/>
    <p:sldId id="333" r:id="rId23"/>
    <p:sldId id="349" r:id="rId24"/>
    <p:sldId id="351" r:id="rId25"/>
    <p:sldId id="355" r:id="rId26"/>
    <p:sldId id="380" r:id="rId27"/>
    <p:sldId id="366" r:id="rId28"/>
  </p:sldIdLst>
  <p:sldSz cx="9144000" cy="6858000" type="screen4x3"/>
  <p:notesSz cx="9926638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93B65"/>
    <a:srgbClr val="860086"/>
    <a:srgbClr val="C400C4"/>
    <a:srgbClr val="FF0DFF"/>
    <a:srgbClr val="FF43FF"/>
    <a:srgbClr val="FF6DFF"/>
    <a:srgbClr val="FF9BFF"/>
    <a:srgbClr val="FF7DFF"/>
    <a:srgbClr val="FF66FF"/>
    <a:srgbClr val="5CD65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48" autoAdjust="0"/>
    <p:restoredTop sz="96433" autoAdjust="0"/>
  </p:normalViewPr>
  <p:slideViewPr>
    <p:cSldViewPr>
      <p:cViewPr varScale="1">
        <p:scale>
          <a:sx n="73" d="100"/>
          <a:sy n="73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Arkusz_programu_Microsoft_Office_Excel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Arkusz_programu_Microsoft_Office_Excel3.xlsx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Arkusz_programu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Arkusz_programu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Arkusz_programu_Microsoft_Office_Excel6.xlsx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Arkusz_programu_Microsoft_Office_Excel7.xlsx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Arkusz_programu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298609755334639E-2"/>
          <c:y val="3.5003727184434709E-2"/>
          <c:w val="0.91986583475622452"/>
          <c:h val="0.6783085929520376"/>
        </c:manualLayout>
      </c:layout>
      <c:bar3D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Usiłowanie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5.0228215383475907E-3"/>
                  <c:y val="-5.053987560158372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5932445719945392E-3"/>
                  <c:y val="-5.1344603686010208E-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502435347266728E-3"/>
                  <c:y val="3.9715880334283849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Arkusz1!$B$2:$B$7</c:f>
              <c:numCache>
                <c:formatCode>General</c:formatCode>
                <c:ptCount val="6"/>
                <c:pt idx="0">
                  <c:v>21</c:v>
                </c:pt>
                <c:pt idx="1">
                  <c:v>50</c:v>
                </c:pt>
                <c:pt idx="2">
                  <c:v>53</c:v>
                </c:pt>
                <c:pt idx="3">
                  <c:v>66</c:v>
                </c:pt>
                <c:pt idx="4">
                  <c:v>81</c:v>
                </c:pt>
                <c:pt idx="5">
                  <c:v>291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Skuteczne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305021145106411E-3"/>
                  <c:y val="-7.781157031934725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1235047957634344E-3"/>
                  <c:y val="-6.847233023491219E-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0819161318524332E-3"/>
                  <c:y val="-5.826705983285809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4092323075213893E-3"/>
                  <c:y val="-4.899147008357096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483111429986496E-3"/>
                  <c:y val="-7.348720512535647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Arkusz1!$C$2:$C$7</c:f>
              <c:numCache>
                <c:formatCode>General</c:formatCode>
                <c:ptCount val="6"/>
                <c:pt idx="0">
                  <c:v>12</c:v>
                </c:pt>
                <c:pt idx="1">
                  <c:v>6</c:v>
                </c:pt>
                <c:pt idx="2">
                  <c:v>7</c:v>
                </c:pt>
                <c:pt idx="3">
                  <c:v>5</c:v>
                </c:pt>
                <c:pt idx="4">
                  <c:v>5</c:v>
                </c:pt>
                <c:pt idx="5">
                  <c:v>14</c:v>
                </c:pt>
              </c:numCache>
            </c:numRef>
          </c:val>
        </c:ser>
        <c:dLbls/>
        <c:shape val="box"/>
        <c:axId val="115260032"/>
        <c:axId val="115270016"/>
        <c:axId val="0"/>
      </c:bar3DChart>
      <c:catAx>
        <c:axId val="1152600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5270016"/>
        <c:crosses val="autoZero"/>
        <c:auto val="1"/>
        <c:lblAlgn val="ctr"/>
        <c:lblOffset val="100"/>
      </c:catAx>
      <c:valAx>
        <c:axId val="1152700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526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441272062049612E-2"/>
          <c:y val="2.8936414472466025E-2"/>
          <c:w val="0.93911752272346372"/>
          <c:h val="0.78253490352923749"/>
        </c:manualLayout>
      </c:layout>
      <c:bar3D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Usiłowanie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Arkusz1!$A$2:$A$13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Arkusz1!$B$2:$B$13</c:f>
              <c:numCache>
                <c:formatCode>General</c:formatCode>
                <c:ptCount val="12"/>
                <c:pt idx="0">
                  <c:v>21</c:v>
                </c:pt>
                <c:pt idx="1">
                  <c:v>14</c:v>
                </c:pt>
                <c:pt idx="2">
                  <c:v>20</c:v>
                </c:pt>
                <c:pt idx="3">
                  <c:v>16</c:v>
                </c:pt>
                <c:pt idx="4">
                  <c:v>34</c:v>
                </c:pt>
                <c:pt idx="5">
                  <c:v>23</c:v>
                </c:pt>
                <c:pt idx="6">
                  <c:v>14</c:v>
                </c:pt>
                <c:pt idx="7">
                  <c:v>22</c:v>
                </c:pt>
                <c:pt idx="8">
                  <c:v>28</c:v>
                </c:pt>
                <c:pt idx="9">
                  <c:v>24</c:v>
                </c:pt>
                <c:pt idx="10">
                  <c:v>26</c:v>
                </c:pt>
                <c:pt idx="11">
                  <c:v>29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Skuteczne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>
              <a:contourClr>
                <a:schemeClr val="accent2">
                  <a:lumMod val="50000"/>
                </a:schemeClr>
              </a:contourClr>
            </a:sp3d>
          </c:spPr>
          <c:dLbls>
            <c:dLbl>
              <c:idx val="9"/>
              <c:layout>
                <c:manualLayout>
                  <c:x val="8.0167860136752533E-3"/>
                  <c:y val="3.094198110541324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8.0167860136752533E-3"/>
                  <c:y val="3.094198110541324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8.0167860136752533E-3"/>
                  <c:y val="3.094198110541324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Arkusz1!$A$2:$A$13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Arkusz1!$C$2:$C$13</c:f>
              <c:numCache>
                <c:formatCode>General</c:formatCode>
                <c:ptCount val="12"/>
                <c:pt idx="0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4</c:v>
                </c:pt>
                <c:pt idx="7">
                  <c:v>3</c:v>
                </c:pt>
                <c:pt idx="8">
                  <c:v>1</c:v>
                </c:pt>
                <c:pt idx="9">
                  <c:v>7</c:v>
                </c:pt>
                <c:pt idx="10">
                  <c:v>4</c:v>
                </c:pt>
                <c:pt idx="11">
                  <c:v>5</c:v>
                </c:pt>
              </c:numCache>
            </c:numRef>
          </c:val>
        </c:ser>
        <c:dLbls/>
        <c:shape val="box"/>
        <c:axId val="121470976"/>
        <c:axId val="121472512"/>
        <c:axId val="0"/>
      </c:bar3DChart>
      <c:catAx>
        <c:axId val="1214709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1472512"/>
        <c:crosses val="autoZero"/>
        <c:auto val="1"/>
        <c:lblAlgn val="ctr"/>
        <c:lblOffset val="100"/>
      </c:catAx>
      <c:valAx>
        <c:axId val="1214725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147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441272062049612E-2"/>
          <c:y val="2.8936414472466025E-2"/>
          <c:w val="0.93911752272346372"/>
          <c:h val="0.6657646590863816"/>
        </c:manualLayout>
      </c:layout>
      <c:bar3D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Usiłowanie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Arkusz1!$A$2:$A$13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Arkusz1!$B$2:$B$13</c:f>
              <c:numCache>
                <c:formatCode>General</c:formatCode>
                <c:ptCount val="12"/>
                <c:pt idx="0">
                  <c:v>16</c:v>
                </c:pt>
                <c:pt idx="1">
                  <c:v>25</c:v>
                </c:pt>
                <c:pt idx="2">
                  <c:v>25</c:v>
                </c:pt>
                <c:pt idx="3">
                  <c:v>24</c:v>
                </c:pt>
                <c:pt idx="4">
                  <c:v>26</c:v>
                </c:pt>
                <c:pt idx="5">
                  <c:v>21</c:v>
                </c:pt>
                <c:pt idx="6">
                  <c:v>20</c:v>
                </c:pt>
                <c:pt idx="7">
                  <c:v>15</c:v>
                </c:pt>
                <c:pt idx="8">
                  <c:v>29</c:v>
                </c:pt>
                <c:pt idx="9">
                  <c:v>25</c:v>
                </c:pt>
                <c:pt idx="10">
                  <c:v>35</c:v>
                </c:pt>
                <c:pt idx="11">
                  <c:v>30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Skuteczne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>
              <a:contourClr>
                <a:schemeClr val="accent2">
                  <a:lumMod val="50000"/>
                </a:schemeClr>
              </a:contourClr>
            </a:sp3d>
          </c:spPr>
          <c:dLbls>
            <c:dLbl>
              <c:idx val="9"/>
              <c:layout>
                <c:manualLayout>
                  <c:x val="8.0167860136752533E-3"/>
                  <c:y val="3.0941981105413246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8.0167860136752533E-3"/>
                  <c:y val="3.094198110541324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8.0167860136752533E-3"/>
                  <c:y val="3.094198110541324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Arkusz1!$A$2:$A$13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Arkusz1!$C$2:$C$13</c:f>
              <c:numCache>
                <c:formatCode>General</c:formatCode>
                <c:ptCount val="12"/>
                <c:pt idx="0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8">
                  <c:v>4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/>
        <c:shape val="box"/>
        <c:axId val="121411840"/>
        <c:axId val="121421824"/>
        <c:axId val="0"/>
      </c:bar3DChart>
      <c:catAx>
        <c:axId val="1214118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1421824"/>
        <c:crosses val="autoZero"/>
        <c:auto val="1"/>
        <c:lblAlgn val="ctr"/>
        <c:lblOffset val="100"/>
      </c:catAx>
      <c:valAx>
        <c:axId val="1214218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141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26500445336582"/>
          <c:y val="0.90366775146190736"/>
          <c:w val="0.23171048320431442"/>
          <c:h val="8.7755635408851201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7-12 lat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4.5824810178393467E-2"/>
                  <c:y val="5.809229803889375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8529220769637192E-2"/>
                  <c:y val="7.679709726069325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9743194937163275E-2"/>
                  <c:y val="2.706824864594816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4462851987366964E-2"/>
                  <c:y val="5.413649729189634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7427042119858077E-2"/>
                  <c:y val="5.413649729189634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Arkusz1!$B$2:$B$7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19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13-18 lat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3.7483433348190439E-3"/>
                  <c:y val="-1.855219397746387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305780789865911E-3"/>
                  <c:y val="-2.376805366930357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Arkusz1!$C$2:$C$7</c:f>
              <c:numCache>
                <c:formatCode>General</c:formatCode>
                <c:ptCount val="6"/>
                <c:pt idx="0">
                  <c:v>31</c:v>
                </c:pt>
                <c:pt idx="1">
                  <c:v>53</c:v>
                </c:pt>
                <c:pt idx="2">
                  <c:v>58</c:v>
                </c:pt>
                <c:pt idx="3">
                  <c:v>68</c:v>
                </c:pt>
                <c:pt idx="4">
                  <c:v>82</c:v>
                </c:pt>
                <c:pt idx="5">
                  <c:v>286</c:v>
                </c:pt>
              </c:numCache>
            </c:numRef>
          </c:val>
        </c:ser>
        <c:dLbls/>
        <c:shape val="box"/>
        <c:axId val="121345536"/>
        <c:axId val="121347072"/>
        <c:axId val="0"/>
      </c:bar3DChart>
      <c:catAx>
        <c:axId val="1213455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1347072"/>
        <c:crosses val="autoZero"/>
        <c:auto val="1"/>
        <c:lblAlgn val="ctr"/>
        <c:lblOffset val="100"/>
      </c:catAx>
      <c:valAx>
        <c:axId val="1213470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134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Kobieta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5.2660815464948343E-3"/>
                  <c:y val="3.570680186091185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471556300507685E-3"/>
                  <c:y val="-7.143352272319839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18</c:v>
                </c:pt>
                <c:pt idx="1">
                  <c:v>31</c:v>
                </c:pt>
                <c:pt idx="2">
                  <c:v>42</c:v>
                </c:pt>
                <c:pt idx="3">
                  <c:v>50</c:v>
                </c:pt>
                <c:pt idx="4">
                  <c:v>63</c:v>
                </c:pt>
                <c:pt idx="5">
                  <c:v>211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Mżczyzna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5.6122991165232583E-3"/>
                  <c:y val="1.636345962776964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471556300507685E-3"/>
                  <c:y val="2.231525723796845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Arkusz1!$C$2:$C$7</c:f>
              <c:numCache>
                <c:formatCode>General</c:formatCode>
                <c:ptCount val="6"/>
                <c:pt idx="0">
                  <c:v>15</c:v>
                </c:pt>
                <c:pt idx="1">
                  <c:v>25</c:v>
                </c:pt>
                <c:pt idx="2">
                  <c:v>18</c:v>
                </c:pt>
                <c:pt idx="3">
                  <c:v>21</c:v>
                </c:pt>
                <c:pt idx="4">
                  <c:v>23</c:v>
                </c:pt>
                <c:pt idx="5">
                  <c:v>94</c:v>
                </c:pt>
              </c:numCache>
            </c:numRef>
          </c:val>
        </c:ser>
        <c:dLbls/>
        <c:shape val="box"/>
        <c:axId val="121779328"/>
        <c:axId val="121780864"/>
        <c:axId val="0"/>
      </c:bar3DChart>
      <c:catAx>
        <c:axId val="1217793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1780864"/>
        <c:crosses val="autoZero"/>
        <c:auto val="1"/>
        <c:lblAlgn val="ctr"/>
        <c:lblOffset val="100"/>
      </c:catAx>
      <c:valAx>
        <c:axId val="1217808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177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21742825896762907"/>
          <c:y val="2.5195613185836494E-2"/>
          <c:w val="0.76158475503062117"/>
          <c:h val="0.81475426892602754"/>
        </c:manualLayout>
      </c:layout>
      <c:barChart>
        <c:barDir val="bar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solidFill>
                <a:srgbClr val="FFFF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solidFill>
                <a:srgbClr val="99FF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spPr>
              <a:solidFill>
                <a:srgbClr val="FF9B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Konflikt z osobami spoza rodziny</c:v>
                </c:pt>
                <c:pt idx="1">
                  <c:v>Problemy w szkole</c:v>
                </c:pt>
                <c:pt idx="2">
                  <c:v>Nieporozumienia rodzinne / przemoc w rodzinie</c:v>
                </c:pt>
                <c:pt idx="3">
                  <c:v>Zawód miłosny</c:v>
                </c:pt>
                <c:pt idx="4">
                  <c:v>Choroba psychiczna / zaburzenia psychiczne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1">
                  <c:v>2</c:v>
                </c:pt>
                <c:pt idx="2">
                  <c:v>2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solidFill>
                <a:srgbClr val="FFCC6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solidFill>
                <a:srgbClr val="66FF6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spPr>
              <a:solidFill>
                <a:srgbClr val="FF6D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Konflikt z osobami spoza rodziny</c:v>
                </c:pt>
                <c:pt idx="1">
                  <c:v>Problemy w szkole</c:v>
                </c:pt>
                <c:pt idx="2">
                  <c:v>Nieporozumienia rodzinne / przemoc w rodzinie</c:v>
                </c:pt>
                <c:pt idx="3">
                  <c:v>Zawód miłosny</c:v>
                </c:pt>
                <c:pt idx="4">
                  <c:v>Choroba psychiczna / zaburzenia psychiczne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11</c:v>
                </c:pt>
                <c:pt idx="4">
                  <c:v>14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solidFill>
                <a:srgbClr val="FFA14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solidFill>
                <a:srgbClr val="5CD65C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spPr>
              <a:solidFill>
                <a:srgbClr val="FF43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Konflikt z osobami spoza rodziny</c:v>
                </c:pt>
                <c:pt idx="1">
                  <c:v>Problemy w szkole</c:v>
                </c:pt>
                <c:pt idx="2">
                  <c:v>Nieporozumienia rodzinne / przemoc w rodzinie</c:v>
                </c:pt>
                <c:pt idx="3">
                  <c:v>Zawód miłosny</c:v>
                </c:pt>
                <c:pt idx="4">
                  <c:v>Choroba psychiczna / zaburzenia psychiczne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8</c:v>
                </c:pt>
                <c:pt idx="3">
                  <c:v>4</c:v>
                </c:pt>
                <c:pt idx="4">
                  <c:v>14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solidFill>
                <a:srgbClr val="F692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solidFill>
                <a:srgbClr val="33CC3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spPr>
              <a:solidFill>
                <a:srgbClr val="FF0D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Konflikt z osobami spoza rodziny</c:v>
                </c:pt>
                <c:pt idx="1">
                  <c:v>Problemy w szkole</c:v>
                </c:pt>
                <c:pt idx="2">
                  <c:v>Nieporozumienia rodzinne / przemoc w rodzinie</c:v>
                </c:pt>
                <c:pt idx="3">
                  <c:v>Zawód miłosny</c:v>
                </c:pt>
                <c:pt idx="4">
                  <c:v>Choroba psychiczna / zaburzenia psychiczne</c:v>
                </c:pt>
              </c:strCache>
            </c:strRef>
          </c:cat>
          <c:val>
            <c:numRef>
              <c:f>Arkusz1!$E$2:$E$6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solidFill>
                <a:srgbClr val="F67B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solidFill>
                <a:srgbClr val="008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spPr>
              <a:solidFill>
                <a:srgbClr val="193B65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spPr>
              <a:solidFill>
                <a:srgbClr val="C400C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Konflikt z osobami spoza rodziny</c:v>
                </c:pt>
                <c:pt idx="1">
                  <c:v>Problemy w szkole</c:v>
                </c:pt>
                <c:pt idx="2">
                  <c:v>Nieporozumienia rodzinne / przemoc w rodzinie</c:v>
                </c:pt>
                <c:pt idx="3">
                  <c:v>Zawód miłosny</c:v>
                </c:pt>
                <c:pt idx="4">
                  <c:v>Choroba psychiczna / zaburzenia psychiczne</c:v>
                </c:pt>
              </c:strCache>
            </c:strRef>
          </c:cat>
          <c:val>
            <c:numRef>
              <c:f>Arkusz1!$F$2:$F$6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17</c:v>
                </c:pt>
                <c:pt idx="4">
                  <c:v>28</c:v>
                </c:pt>
              </c:numCache>
            </c:numRef>
          </c:val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solidFill>
                <a:srgbClr val="D26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solidFill>
                <a:srgbClr val="0066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spPr>
              <a:solidFill>
                <a:srgbClr val="86008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Konflikt z osobami spoza rodziny</c:v>
                </c:pt>
                <c:pt idx="1">
                  <c:v>Problemy w szkole</c:v>
                </c:pt>
                <c:pt idx="2">
                  <c:v>Nieporozumienia rodzinne / przemoc w rodzinie</c:v>
                </c:pt>
                <c:pt idx="3">
                  <c:v>Zawód miłosny</c:v>
                </c:pt>
                <c:pt idx="4">
                  <c:v>Choroba psychiczna / zaburzenia psychiczne</c:v>
                </c:pt>
              </c:strCache>
            </c:strRef>
          </c:cat>
          <c:val>
            <c:numRef>
              <c:f>Arkusz1!$G$2:$G$6</c:f>
              <c:numCache>
                <c:formatCode>General</c:formatCode>
                <c:ptCount val="5"/>
                <c:pt idx="0">
                  <c:v>9</c:v>
                </c:pt>
                <c:pt idx="1">
                  <c:v>15</c:v>
                </c:pt>
                <c:pt idx="2">
                  <c:v>24</c:v>
                </c:pt>
                <c:pt idx="3">
                  <c:v>28</c:v>
                </c:pt>
                <c:pt idx="4">
                  <c:v>102</c:v>
                </c:pt>
              </c:numCache>
            </c:numRef>
          </c:val>
        </c:ser>
        <c:dLbls/>
        <c:overlap val="100"/>
        <c:axId val="121733888"/>
        <c:axId val="121735424"/>
      </c:barChart>
      <c:catAx>
        <c:axId val="12173388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1735424"/>
        <c:crosses val="autoZero"/>
        <c:auto val="1"/>
        <c:lblAlgn val="ctr"/>
        <c:lblOffset val="100"/>
      </c:catAx>
      <c:valAx>
        <c:axId val="12173542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173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21603937007874019"/>
          <c:y val="3.0794638338244602E-2"/>
          <c:w val="0.76158475503062117"/>
          <c:h val="0.81475426892602754"/>
        </c:manualLayout>
      </c:layout>
      <c:barChart>
        <c:barDir val="bar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solidFill>
                <a:srgbClr val="FFFF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solidFill>
                <a:srgbClr val="99FF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spPr>
              <a:solidFill>
                <a:srgbClr val="FF9B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Przucenie się z wysokości</c:v>
                </c:pt>
                <c:pt idx="1">
                  <c:v>Powieszenie się</c:v>
                </c:pt>
                <c:pt idx="2">
                  <c:v>Zarzycie środków nasennych/leków psychotropowych</c:v>
                </c:pt>
                <c:pt idx="3">
                  <c:v>Zażycie innych leków</c:v>
                </c:pt>
                <c:pt idx="4">
                  <c:v>Samookaleczenie powierzchniowe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5</c:v>
                </c:pt>
                <c:pt idx="1">
                  <c:v>8</c:v>
                </c:pt>
                <c:pt idx="2">
                  <c:v>6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solidFill>
                <a:srgbClr val="FFCC6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solidFill>
                <a:srgbClr val="66FF6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spPr>
              <a:solidFill>
                <a:srgbClr val="FF6D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Przucenie się z wysokości</c:v>
                </c:pt>
                <c:pt idx="1">
                  <c:v>Powieszenie się</c:v>
                </c:pt>
                <c:pt idx="2">
                  <c:v>Zarzycie środków nasennych/leków psychotropowych</c:v>
                </c:pt>
                <c:pt idx="3">
                  <c:v>Zażycie innych leków</c:v>
                </c:pt>
                <c:pt idx="4">
                  <c:v>Samookaleczenie powierzchniowe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2</c:v>
                </c:pt>
                <c:pt idx="1">
                  <c:v>12</c:v>
                </c:pt>
                <c:pt idx="2">
                  <c:v>7</c:v>
                </c:pt>
                <c:pt idx="3">
                  <c:v>12</c:v>
                </c:pt>
                <c:pt idx="4">
                  <c:v>13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solidFill>
                <a:srgbClr val="FFA14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solidFill>
                <a:srgbClr val="5CD65C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spPr>
              <a:solidFill>
                <a:srgbClr val="FF43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Przucenie się z wysokości</c:v>
                </c:pt>
                <c:pt idx="1">
                  <c:v>Powieszenie się</c:v>
                </c:pt>
                <c:pt idx="2">
                  <c:v>Zarzycie środków nasennych/leków psychotropowych</c:v>
                </c:pt>
                <c:pt idx="3">
                  <c:v>Zażycie innych leków</c:v>
                </c:pt>
                <c:pt idx="4">
                  <c:v>Samookaleczenie powierzchniowe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0">
                  <c:v>3</c:v>
                </c:pt>
                <c:pt idx="1">
                  <c:v>7</c:v>
                </c:pt>
                <c:pt idx="2">
                  <c:v>9</c:v>
                </c:pt>
                <c:pt idx="3">
                  <c:v>16</c:v>
                </c:pt>
                <c:pt idx="4">
                  <c:v>13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solidFill>
                <a:srgbClr val="F692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solidFill>
                <a:srgbClr val="33CC3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spPr>
              <a:solidFill>
                <a:srgbClr val="FF0D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Przucenie się z wysokości</c:v>
                </c:pt>
                <c:pt idx="1">
                  <c:v>Powieszenie się</c:v>
                </c:pt>
                <c:pt idx="2">
                  <c:v>Zarzycie środków nasennych/leków psychotropowych</c:v>
                </c:pt>
                <c:pt idx="3">
                  <c:v>Zażycie innych leków</c:v>
                </c:pt>
                <c:pt idx="4">
                  <c:v>Samookaleczenie powierzchniowe</c:v>
                </c:pt>
              </c:strCache>
            </c:strRef>
          </c:cat>
          <c:val>
            <c:numRef>
              <c:f>Arkusz1!$E$2:$E$6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20</c:v>
                </c:pt>
                <c:pt idx="3">
                  <c:v>21</c:v>
                </c:pt>
                <c:pt idx="4">
                  <c:v>18</c:v>
                </c:pt>
              </c:numCache>
            </c:numRef>
          </c:val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solidFill>
                <a:srgbClr val="F67B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solidFill>
                <a:srgbClr val="008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spPr>
              <a:solidFill>
                <a:srgbClr val="C400C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Przucenie się z wysokości</c:v>
                </c:pt>
                <c:pt idx="1">
                  <c:v>Powieszenie się</c:v>
                </c:pt>
                <c:pt idx="2">
                  <c:v>Zarzycie środków nasennych/leków psychotropowych</c:v>
                </c:pt>
                <c:pt idx="3">
                  <c:v>Zażycie innych leków</c:v>
                </c:pt>
                <c:pt idx="4">
                  <c:v>Samookaleczenie powierzchniowe</c:v>
                </c:pt>
              </c:strCache>
            </c:strRef>
          </c:cat>
          <c:val>
            <c:numRef>
              <c:f>Arkusz1!$F$2:$F$6</c:f>
              <c:numCache>
                <c:formatCode>General</c:formatCode>
                <c:ptCount val="5"/>
                <c:pt idx="0">
                  <c:v>4</c:v>
                </c:pt>
                <c:pt idx="1">
                  <c:v>9</c:v>
                </c:pt>
                <c:pt idx="2">
                  <c:v>19</c:v>
                </c:pt>
                <c:pt idx="3">
                  <c:v>19</c:v>
                </c:pt>
                <c:pt idx="4">
                  <c:v>20</c:v>
                </c:pt>
              </c:numCache>
            </c:numRef>
          </c:val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solidFill>
                <a:srgbClr val="D26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solidFill>
                <a:srgbClr val="0066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spPr>
              <a:solidFill>
                <a:srgbClr val="86008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Przucenie się z wysokości</c:v>
                </c:pt>
                <c:pt idx="1">
                  <c:v>Powieszenie się</c:v>
                </c:pt>
                <c:pt idx="2">
                  <c:v>Zarzycie środków nasennych/leków psychotropowych</c:v>
                </c:pt>
                <c:pt idx="3">
                  <c:v>Zażycie innych leków</c:v>
                </c:pt>
                <c:pt idx="4">
                  <c:v>Samookaleczenie powierzchniowe</c:v>
                </c:pt>
              </c:strCache>
            </c:strRef>
          </c:cat>
          <c:val>
            <c:numRef>
              <c:f>Arkusz1!$G$2:$G$6</c:f>
              <c:numCache>
                <c:formatCode>General</c:formatCode>
                <c:ptCount val="5"/>
                <c:pt idx="0">
                  <c:v>18</c:v>
                </c:pt>
                <c:pt idx="1">
                  <c:v>23</c:v>
                </c:pt>
                <c:pt idx="2">
                  <c:v>60</c:v>
                </c:pt>
                <c:pt idx="3">
                  <c:v>70</c:v>
                </c:pt>
                <c:pt idx="4">
                  <c:v>72</c:v>
                </c:pt>
              </c:numCache>
            </c:numRef>
          </c:val>
        </c:ser>
        <c:dLbls/>
        <c:overlap val="100"/>
        <c:axId val="122032512"/>
        <c:axId val="122034048"/>
      </c:barChart>
      <c:catAx>
        <c:axId val="1220325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2034048"/>
        <c:crosses val="autoZero"/>
        <c:auto val="1"/>
        <c:lblAlgn val="ctr"/>
        <c:lblOffset val="100"/>
      </c:catAx>
      <c:valAx>
        <c:axId val="12203404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203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działania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5.2660815464948343E-3"/>
                  <c:y val="3.570680186091185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471556300507685E-3"/>
                  <c:y val="-7.143352272319839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2020</c:v>
                </c:pt>
                <c:pt idx="1">
                  <c:v>2021*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663</c:v>
                </c:pt>
                <c:pt idx="1">
                  <c:v>1232</c:v>
                </c:pt>
              </c:numCache>
            </c:numRef>
          </c:val>
        </c:ser>
        <c:dLbls/>
        <c:shape val="box"/>
        <c:axId val="122429440"/>
        <c:axId val="122430976"/>
        <c:axId val="0"/>
      </c:bar3DChart>
      <c:catAx>
        <c:axId val="1224294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2430976"/>
        <c:crosses val="autoZero"/>
        <c:auto val="1"/>
        <c:lblAlgn val="ctr"/>
        <c:lblOffset val="100"/>
      </c:catAx>
      <c:valAx>
        <c:axId val="1224309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242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0.16822</cdr:x>
      <cdr:y>0.56944</cdr:y>
    </cdr:from>
    <cdr:to>
      <cdr:x>0.19626</cdr:x>
      <cdr:y>0.58333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296144" y="2952328"/>
          <a:ext cx="216024" cy="72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0.29907</cdr:x>
      <cdr:y>0.51389</cdr:y>
    </cdr:from>
    <cdr:to>
      <cdr:x>0.33645</cdr:x>
      <cdr:y>0.52778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2304256" y="2664296"/>
          <a:ext cx="288032" cy="72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0.43925</cdr:x>
      <cdr:y>0.48611</cdr:y>
    </cdr:from>
    <cdr:to>
      <cdr:x>0.47664</cdr:x>
      <cdr:y>0.52271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3384376" y="2520280"/>
          <a:ext cx="288032" cy="1897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0.15997</cdr:x>
      <cdr:y>0.52778</cdr:y>
    </cdr:from>
    <cdr:to>
      <cdr:x>0.2067</cdr:x>
      <cdr:y>0.56944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1382280" y="2736304"/>
          <a:ext cx="403792" cy="215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200" b="1" dirty="0" smtClean="0"/>
            <a:t>33</a:t>
          </a:r>
          <a:endParaRPr lang="pl-PL" sz="1100" b="1" dirty="0"/>
        </a:p>
      </cdr:txBody>
    </cdr:sp>
  </cdr:relSizeAnchor>
  <cdr:relSizeAnchor xmlns:cdr="http://schemas.openxmlformats.org/drawingml/2006/chartDrawing">
    <cdr:from>
      <cdr:x>0.3</cdr:x>
      <cdr:y>0.47826</cdr:y>
    </cdr:from>
    <cdr:to>
      <cdr:x>0.34672</cdr:x>
      <cdr:y>0.53382</cdr:y>
    </cdr:to>
    <cdr:sp macro="" textlink="">
      <cdr:nvSpPr>
        <cdr:cNvPr id="6" name="pole tekstowe 5"/>
        <cdr:cNvSpPr txBox="1"/>
      </cdr:nvSpPr>
      <cdr:spPr>
        <a:xfrm xmlns:a="http://schemas.openxmlformats.org/drawingml/2006/main">
          <a:off x="2592288" y="2376264"/>
          <a:ext cx="403706" cy="276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200" b="1" dirty="0" smtClean="0"/>
            <a:t>56</a:t>
          </a:r>
          <a:endParaRPr lang="pl-PL" sz="1100" b="1" dirty="0"/>
        </a:p>
      </cdr:txBody>
    </cdr:sp>
  </cdr:relSizeAnchor>
  <cdr:relSizeAnchor xmlns:cdr="http://schemas.openxmlformats.org/drawingml/2006/chartDrawing">
    <cdr:from>
      <cdr:x>0.43333</cdr:x>
      <cdr:y>0.45833</cdr:y>
    </cdr:from>
    <cdr:to>
      <cdr:x>0.48006</cdr:x>
      <cdr:y>0.5</cdr:y>
    </cdr:to>
    <cdr:sp macro="" textlink="">
      <cdr:nvSpPr>
        <cdr:cNvPr id="7" name="pole tekstowe 6"/>
        <cdr:cNvSpPr txBox="1"/>
      </cdr:nvSpPr>
      <cdr:spPr>
        <a:xfrm xmlns:a="http://schemas.openxmlformats.org/drawingml/2006/main">
          <a:off x="3744416" y="2376264"/>
          <a:ext cx="403792" cy="216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200" b="1" dirty="0" smtClean="0"/>
            <a:t>60</a:t>
          </a:r>
          <a:endParaRPr lang="pl-PL" sz="1100" b="1" dirty="0"/>
        </a:p>
      </cdr:txBody>
    </cdr:sp>
  </cdr:relSizeAnchor>
  <cdr:relSizeAnchor xmlns:cdr="http://schemas.openxmlformats.org/drawingml/2006/chartDrawing">
    <cdr:from>
      <cdr:x>0.57309</cdr:x>
      <cdr:y>0.4375</cdr:y>
    </cdr:from>
    <cdr:to>
      <cdr:x>0.61981</cdr:x>
      <cdr:y>0.47917</cdr:y>
    </cdr:to>
    <cdr:sp macro="" textlink="">
      <cdr:nvSpPr>
        <cdr:cNvPr id="8" name="pole tekstowe 7"/>
        <cdr:cNvSpPr txBox="1"/>
      </cdr:nvSpPr>
      <cdr:spPr>
        <a:xfrm xmlns:a="http://schemas.openxmlformats.org/drawingml/2006/main">
          <a:off x="4952039" y="2268243"/>
          <a:ext cx="403706" cy="216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200" b="1" dirty="0" smtClean="0"/>
            <a:t>71</a:t>
          </a:r>
          <a:endParaRPr lang="pl-PL" sz="1100" b="1" dirty="0"/>
        </a:p>
      </cdr:txBody>
    </cdr:sp>
  </cdr:relSizeAnchor>
  <cdr:relSizeAnchor xmlns:cdr="http://schemas.openxmlformats.org/drawingml/2006/chartDrawing">
    <cdr:from>
      <cdr:x>0.70833</cdr:x>
      <cdr:y>0.40278</cdr:y>
    </cdr:from>
    <cdr:to>
      <cdr:x>0.7644</cdr:x>
      <cdr:y>0.44444</cdr:y>
    </cdr:to>
    <cdr:sp macro="" textlink="">
      <cdr:nvSpPr>
        <cdr:cNvPr id="9" name="pole tekstowe 8"/>
        <cdr:cNvSpPr txBox="1"/>
      </cdr:nvSpPr>
      <cdr:spPr>
        <a:xfrm xmlns:a="http://schemas.openxmlformats.org/drawingml/2006/main">
          <a:off x="6120680" y="2088232"/>
          <a:ext cx="484499" cy="215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200" b="1" dirty="0" smtClean="0"/>
            <a:t>86</a:t>
          </a:r>
          <a:endParaRPr lang="pl-PL" sz="1100" b="1" dirty="0" smtClean="0"/>
        </a:p>
        <a:p xmlns:a="http://schemas.openxmlformats.org/drawingml/2006/main">
          <a:endParaRPr lang="pl-PL" sz="1100" b="1" dirty="0"/>
        </a:p>
      </cdr:txBody>
    </cdr:sp>
  </cdr:relSizeAnchor>
  <cdr:relSizeAnchor xmlns:cdr="http://schemas.openxmlformats.org/drawingml/2006/chartDrawing">
    <cdr:from>
      <cdr:x>0.85</cdr:x>
      <cdr:y>0.04167</cdr:y>
    </cdr:from>
    <cdr:to>
      <cdr:x>0.90607</cdr:x>
      <cdr:y>0.08334</cdr:y>
    </cdr:to>
    <cdr:sp macro="" textlink="">
      <cdr:nvSpPr>
        <cdr:cNvPr id="10" name="pole tekstowe 9"/>
        <cdr:cNvSpPr txBox="1"/>
      </cdr:nvSpPr>
      <cdr:spPr>
        <a:xfrm xmlns:a="http://schemas.openxmlformats.org/drawingml/2006/main">
          <a:off x="7344816" y="216024"/>
          <a:ext cx="484498" cy="216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200" b="1" dirty="0" smtClean="0"/>
            <a:t>305</a:t>
          </a:r>
          <a:endParaRPr lang="pl-PL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0.81675</cdr:x>
      <cdr:y>0.0321</cdr:y>
    </cdr:from>
    <cdr:to>
      <cdr:x>0.85593</cdr:x>
      <cdr:y>0.1107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6939921" y="95058"/>
          <a:ext cx="332887" cy="232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100" b="1" dirty="0" smtClean="0"/>
            <a:t>36</a:t>
          </a:r>
          <a:endParaRPr lang="pl-PL" sz="1100" b="1" dirty="0"/>
        </a:p>
      </cdr:txBody>
    </cdr:sp>
  </cdr:relSizeAnchor>
  <cdr:relSizeAnchor xmlns:cdr="http://schemas.openxmlformats.org/drawingml/2006/chartDrawing">
    <cdr:from>
      <cdr:x>0.88983</cdr:x>
      <cdr:y>0.07294</cdr:y>
    </cdr:from>
    <cdr:to>
      <cdr:x>0.9322</cdr:x>
      <cdr:y>0.15455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7560840" y="216024"/>
          <a:ext cx="360040" cy="241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100" b="1" dirty="0" smtClean="0"/>
            <a:t>31</a:t>
          </a:r>
          <a:endParaRPr lang="pl-PL" sz="11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0.00232</cdr:x>
      <cdr:y>0.05554</cdr:y>
    </cdr:from>
    <cdr:to>
      <cdr:x>0.21494</cdr:x>
      <cdr:y>0.84919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1209" y="251980"/>
          <a:ext cx="1944197" cy="3600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200" dirty="0" smtClean="0">
              <a:solidFill>
                <a:schemeClr val="tx2"/>
              </a:solidFill>
            </a:rPr>
            <a:t>Choroba psychiczna / zaburzenia psychiczne</a:t>
          </a:r>
        </a:p>
        <a:p xmlns:a="http://schemas.openxmlformats.org/drawingml/2006/main">
          <a:endParaRPr lang="pl-PL" sz="1200" dirty="0">
            <a:solidFill>
              <a:schemeClr val="tx2"/>
            </a:solidFill>
          </a:endParaRPr>
        </a:p>
        <a:p xmlns:a="http://schemas.openxmlformats.org/drawingml/2006/main">
          <a:endParaRPr lang="pl-PL" sz="1800" dirty="0" smtClean="0">
            <a:solidFill>
              <a:schemeClr val="tx2"/>
            </a:solidFill>
          </a:endParaRPr>
        </a:p>
        <a:p xmlns:a="http://schemas.openxmlformats.org/drawingml/2006/main">
          <a:r>
            <a:rPr lang="pl-PL" sz="1200" dirty="0" smtClean="0">
              <a:solidFill>
                <a:schemeClr val="tx2"/>
              </a:solidFill>
            </a:rPr>
            <a:t>Zawód miłosny</a:t>
          </a:r>
          <a:endParaRPr lang="pl-PL" sz="1200" dirty="0">
            <a:solidFill>
              <a:schemeClr val="tx2"/>
            </a:solidFill>
          </a:endParaRPr>
        </a:p>
        <a:p xmlns:a="http://schemas.openxmlformats.org/drawingml/2006/main">
          <a:endParaRPr lang="pl-PL" sz="1200" dirty="0">
            <a:solidFill>
              <a:schemeClr val="tx2"/>
            </a:solidFill>
          </a:endParaRPr>
        </a:p>
        <a:p xmlns:a="http://schemas.openxmlformats.org/drawingml/2006/main">
          <a:endParaRPr lang="pl-PL" sz="1200" dirty="0" smtClean="0">
            <a:solidFill>
              <a:schemeClr val="tx2"/>
            </a:solidFill>
          </a:endParaRPr>
        </a:p>
        <a:p xmlns:a="http://schemas.openxmlformats.org/drawingml/2006/main">
          <a:endParaRPr lang="pl-PL" sz="1200" dirty="0" smtClean="0">
            <a:solidFill>
              <a:schemeClr val="tx2"/>
            </a:solidFill>
          </a:endParaRPr>
        </a:p>
        <a:p xmlns:a="http://schemas.openxmlformats.org/drawingml/2006/main">
          <a:r>
            <a:rPr lang="pl-PL" sz="1200" dirty="0" smtClean="0">
              <a:solidFill>
                <a:schemeClr val="tx2"/>
              </a:solidFill>
            </a:rPr>
            <a:t>Nieporozumienie rodzinne / przemoc w rodzinie</a:t>
          </a:r>
        </a:p>
        <a:p xmlns:a="http://schemas.openxmlformats.org/drawingml/2006/main">
          <a:endParaRPr lang="pl-PL" sz="1200" dirty="0" smtClean="0">
            <a:solidFill>
              <a:schemeClr val="tx2"/>
            </a:solidFill>
          </a:endParaRPr>
        </a:p>
        <a:p xmlns:a="http://schemas.openxmlformats.org/drawingml/2006/main">
          <a:endParaRPr lang="pl-PL" sz="1400" dirty="0">
            <a:solidFill>
              <a:schemeClr val="tx2"/>
            </a:solidFill>
          </a:endParaRPr>
        </a:p>
        <a:p xmlns:a="http://schemas.openxmlformats.org/drawingml/2006/main">
          <a:r>
            <a:rPr lang="pl-PL" sz="1200" dirty="0" smtClean="0">
              <a:solidFill>
                <a:schemeClr val="tx2"/>
              </a:solidFill>
            </a:rPr>
            <a:t>Problemy w szkole</a:t>
          </a:r>
        </a:p>
        <a:p xmlns:a="http://schemas.openxmlformats.org/drawingml/2006/main">
          <a:endParaRPr lang="pl-PL" sz="1200" dirty="0" smtClean="0">
            <a:solidFill>
              <a:schemeClr val="tx2"/>
            </a:solidFill>
          </a:endParaRPr>
        </a:p>
        <a:p xmlns:a="http://schemas.openxmlformats.org/drawingml/2006/main">
          <a:endParaRPr lang="pl-PL" sz="2000" dirty="0">
            <a:solidFill>
              <a:schemeClr val="tx2"/>
            </a:solidFill>
          </a:endParaRPr>
        </a:p>
        <a:p xmlns:a="http://schemas.openxmlformats.org/drawingml/2006/main">
          <a:r>
            <a:rPr lang="pl-PL" sz="1200" dirty="0" smtClean="0">
              <a:solidFill>
                <a:schemeClr val="tx2"/>
              </a:solidFill>
            </a:rPr>
            <a:t>Konflikt z osobami spoza rodziny</a:t>
          </a:r>
        </a:p>
        <a:p xmlns:a="http://schemas.openxmlformats.org/drawingml/2006/main">
          <a:endParaRPr lang="pl-PL" sz="1200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0.21641</cdr:x>
      <cdr:y>0.70656</cdr:y>
    </cdr:from>
    <cdr:to>
      <cdr:x>0.22548</cdr:x>
      <cdr:y>0.72777</cdr:y>
    </cdr:to>
    <cdr:cxnSp macro="">
      <cdr:nvCxnSpPr>
        <cdr:cNvPr id="3" name="Łącznik prosty 2"/>
        <cdr:cNvCxnSpPr/>
      </cdr:nvCxnSpPr>
      <cdr:spPr>
        <a:xfrm xmlns:a="http://schemas.openxmlformats.org/drawingml/2006/main" flipH="1" flipV="1">
          <a:off x="1978872" y="3205297"/>
          <a:ext cx="82897" cy="9623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0.20438</cdr:x>
      <cdr:y>0.70656</cdr:y>
    </cdr:from>
    <cdr:to>
      <cdr:x>0.22064</cdr:x>
      <cdr:y>0.72777</cdr:y>
    </cdr:to>
    <cdr:cxnSp macro="">
      <cdr:nvCxnSpPr>
        <cdr:cNvPr id="4" name="Łącznik prosty 3"/>
        <cdr:cNvCxnSpPr/>
      </cdr:nvCxnSpPr>
      <cdr:spPr>
        <a:xfrm xmlns:a="http://schemas.openxmlformats.org/drawingml/2006/main" flipH="1" flipV="1">
          <a:off x="1868822" y="3205297"/>
          <a:ext cx="148716" cy="9623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0.00388</cdr:x>
      <cdr:y>0.05786</cdr:y>
    </cdr:from>
    <cdr:to>
      <cdr:x>0.2165</cdr:x>
      <cdr:y>0.85151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35496" y="262482"/>
          <a:ext cx="1944197" cy="3600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200" dirty="0" smtClean="0">
              <a:solidFill>
                <a:schemeClr val="tx2"/>
              </a:solidFill>
            </a:rPr>
            <a:t>Samookaleczenie powierzchniowe</a:t>
          </a:r>
        </a:p>
        <a:p xmlns:a="http://schemas.openxmlformats.org/drawingml/2006/main">
          <a:endParaRPr lang="pl-PL" sz="1200" dirty="0">
            <a:solidFill>
              <a:schemeClr val="tx2"/>
            </a:solidFill>
          </a:endParaRPr>
        </a:p>
        <a:p xmlns:a="http://schemas.openxmlformats.org/drawingml/2006/main">
          <a:endParaRPr lang="pl-PL" sz="2000" dirty="0" smtClean="0">
            <a:solidFill>
              <a:schemeClr val="tx2"/>
            </a:solidFill>
          </a:endParaRPr>
        </a:p>
        <a:p xmlns:a="http://schemas.openxmlformats.org/drawingml/2006/main">
          <a:r>
            <a:rPr lang="pl-PL" sz="1200" dirty="0" smtClean="0">
              <a:solidFill>
                <a:schemeClr val="tx2"/>
              </a:solidFill>
            </a:rPr>
            <a:t>Zażycie innych leków</a:t>
          </a:r>
          <a:endParaRPr lang="pl-PL" sz="1200" dirty="0">
            <a:solidFill>
              <a:schemeClr val="tx2"/>
            </a:solidFill>
          </a:endParaRPr>
        </a:p>
        <a:p xmlns:a="http://schemas.openxmlformats.org/drawingml/2006/main">
          <a:endParaRPr lang="pl-PL" sz="1200" dirty="0">
            <a:solidFill>
              <a:schemeClr val="tx2"/>
            </a:solidFill>
          </a:endParaRPr>
        </a:p>
        <a:p xmlns:a="http://schemas.openxmlformats.org/drawingml/2006/main">
          <a:endParaRPr lang="pl-PL" sz="1800" dirty="0" smtClean="0">
            <a:solidFill>
              <a:schemeClr val="tx2"/>
            </a:solidFill>
          </a:endParaRPr>
        </a:p>
        <a:p xmlns:a="http://schemas.openxmlformats.org/drawingml/2006/main">
          <a:r>
            <a:rPr lang="pl-PL" sz="1200" dirty="0" smtClean="0">
              <a:solidFill>
                <a:schemeClr val="tx2"/>
              </a:solidFill>
            </a:rPr>
            <a:t>Zażycie leków nasennych / leków psychotropowych</a:t>
          </a:r>
        </a:p>
        <a:p xmlns:a="http://schemas.openxmlformats.org/drawingml/2006/main">
          <a:endParaRPr lang="pl-PL" sz="1200" dirty="0" smtClean="0">
            <a:solidFill>
              <a:schemeClr val="tx2"/>
            </a:solidFill>
          </a:endParaRPr>
        </a:p>
        <a:p xmlns:a="http://schemas.openxmlformats.org/drawingml/2006/main">
          <a:endParaRPr lang="pl-PL" sz="1800" dirty="0" smtClean="0">
            <a:solidFill>
              <a:schemeClr val="tx2"/>
            </a:solidFill>
          </a:endParaRPr>
        </a:p>
        <a:p xmlns:a="http://schemas.openxmlformats.org/drawingml/2006/main">
          <a:r>
            <a:rPr lang="pl-PL" sz="1200" dirty="0" smtClean="0">
              <a:solidFill>
                <a:schemeClr val="tx2"/>
              </a:solidFill>
            </a:rPr>
            <a:t>Powieszenie się</a:t>
          </a:r>
        </a:p>
        <a:p xmlns:a="http://schemas.openxmlformats.org/drawingml/2006/main">
          <a:endParaRPr lang="pl-PL" sz="1200" dirty="0">
            <a:solidFill>
              <a:schemeClr val="tx2"/>
            </a:solidFill>
          </a:endParaRPr>
        </a:p>
        <a:p xmlns:a="http://schemas.openxmlformats.org/drawingml/2006/main">
          <a:endParaRPr lang="pl-PL" sz="1200" dirty="0" smtClean="0">
            <a:solidFill>
              <a:schemeClr val="tx2"/>
            </a:solidFill>
          </a:endParaRPr>
        </a:p>
        <a:p xmlns:a="http://schemas.openxmlformats.org/drawingml/2006/main">
          <a:endParaRPr lang="pl-PL" sz="1200" dirty="0" smtClean="0">
            <a:solidFill>
              <a:schemeClr val="tx2"/>
            </a:solidFill>
          </a:endParaRPr>
        </a:p>
        <a:p xmlns:a="http://schemas.openxmlformats.org/drawingml/2006/main">
          <a:r>
            <a:rPr lang="pl-PL" sz="1200" dirty="0" smtClean="0">
              <a:solidFill>
                <a:schemeClr val="tx2"/>
              </a:solidFill>
            </a:rPr>
            <a:t>Rzucenie się z wysokości</a:t>
          </a:r>
        </a:p>
        <a:p xmlns:a="http://schemas.openxmlformats.org/drawingml/2006/main">
          <a:endParaRPr lang="pl-PL" sz="1200" dirty="0">
            <a:solidFill>
              <a:schemeClr val="tx2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317" cy="341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2004" y="0"/>
            <a:ext cx="4302317" cy="341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5AB94-F4FA-422F-9398-538E5E85C782}" type="datetimeFigureOut">
              <a:rPr lang="pl-PL" smtClean="0"/>
              <a:pPr/>
              <a:t>2022-02-09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6456488"/>
            <a:ext cx="4302317" cy="34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2004" y="6456488"/>
            <a:ext cx="4302317" cy="34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B74BA-2E52-4B32-BA98-7D597F02C0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76835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4" cy="3398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4" cy="3398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7CBE4-375F-42DC-8C3C-688750541A16}" type="datetimeFigureOut">
              <a:rPr lang="pl-PL" smtClean="0"/>
              <a:pPr/>
              <a:t>2022-02-09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664" y="3228898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4" cy="3398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4" cy="3398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CF455-E248-44B1-921F-FFB23B8AD26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4428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>
              <a:cs typeface="Arial" charset="0"/>
            </a:endParaRPr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1E8451-3042-44B2-BC06-F26EA400387F}" type="slidenum">
              <a:rPr lang="pl-PL" alt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xmlns="" val="2539034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>
              <a:cs typeface="Arial" charset="0"/>
            </a:endParaRPr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1E8451-3042-44B2-BC06-F26EA400387F}" type="slidenum">
              <a:rPr lang="pl-PL" alt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xmlns="" val="2460213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>
              <a:cs typeface="Arial" charset="0"/>
            </a:endParaRPr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1E8451-3042-44B2-BC06-F26EA400387F}" type="slidenum">
              <a:rPr lang="pl-PL" alt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xmlns="" val="1301980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>
              <a:cs typeface="Arial" charset="0"/>
            </a:endParaRPr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1E8451-3042-44B2-BC06-F26EA400387F}" type="slidenum">
              <a:rPr lang="pl-PL" alt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xmlns="" val="3735252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>
              <a:cs typeface="Arial" charset="0"/>
            </a:endParaRPr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1E8451-3042-44B2-BC06-F26EA400387F}" type="slidenum">
              <a:rPr lang="pl-PL" alt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xmlns="" val="3022728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>
              <a:cs typeface="Arial" charset="0"/>
            </a:endParaRPr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1E8451-3042-44B2-BC06-F26EA400387F}" type="slidenum">
              <a:rPr lang="pl-PL" alt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xmlns="" val="3495483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>
              <a:cs typeface="Arial" charset="0"/>
            </a:endParaRPr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1E8451-3042-44B2-BC06-F26EA400387F}" type="slidenum">
              <a:rPr lang="pl-PL" alt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xmlns="" val="554092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>
              <a:cs typeface="Arial" charset="0"/>
            </a:endParaRPr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1E8451-3042-44B2-BC06-F26EA400387F}" type="slidenum">
              <a:rPr lang="pl-PL" alt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xmlns="" val="157371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>
              <a:cs typeface="Arial" charset="0"/>
            </a:endParaRPr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1E8451-3042-44B2-BC06-F26EA400387F}" type="slidenum">
              <a:rPr lang="pl-PL" alt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xmlns="" val="1999005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>
              <a:cs typeface="Arial" charset="0"/>
            </a:endParaRPr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1E8451-3042-44B2-BC06-F26EA400387F}" type="slidenum">
              <a:rPr lang="pl-PL" alt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xmlns="" val="3017993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>
              <a:cs typeface="Arial" charset="0"/>
            </a:endParaRPr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1E8451-3042-44B2-BC06-F26EA400387F}" type="slidenum">
              <a:rPr lang="pl-PL" alt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xmlns="" val="517407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>
              <a:cs typeface="Arial" charset="0"/>
            </a:endParaRPr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1E8451-3042-44B2-BC06-F26EA400387F}" type="slidenum">
              <a:rPr lang="pl-PL" alt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xmlns="" val="2898949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>
              <a:cs typeface="Arial" charset="0"/>
            </a:endParaRPr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1E8451-3042-44B2-BC06-F26EA400387F}" type="slidenum">
              <a:rPr lang="pl-PL" alt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xmlns="" val="35529278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>
              <a:cs typeface="Arial" charset="0"/>
            </a:endParaRPr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1E8451-3042-44B2-BC06-F26EA400387F}" type="slidenum">
              <a:rPr lang="pl-PL" alt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xmlns="" val="16081700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>
              <a:cs typeface="Arial" charset="0"/>
            </a:endParaRPr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1E8451-3042-44B2-BC06-F26EA400387F}" type="slidenum">
              <a:rPr lang="pl-PL" alt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xmlns="" val="466758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>
              <a:cs typeface="Arial" charset="0"/>
            </a:endParaRPr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1E8451-3042-44B2-BC06-F26EA400387F}" type="slidenum">
              <a:rPr lang="pl-PL" alt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xmlns="" val="14661668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>
              <a:cs typeface="Arial" charset="0"/>
            </a:endParaRPr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1E8451-3042-44B2-BC06-F26EA400387F}" type="slidenum">
              <a:rPr lang="pl-PL" alt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xmlns="" val="22779604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>
              <a:cs typeface="Arial" charset="0"/>
            </a:endParaRPr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1E8451-3042-44B2-BC06-F26EA400387F}" type="slidenum">
              <a:rPr lang="pl-PL" alt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xmlns="" val="2596558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>
              <a:cs typeface="Arial" charset="0"/>
            </a:endParaRPr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1E8451-3042-44B2-BC06-F26EA400387F}" type="slidenum">
              <a:rPr lang="pl-PL" alt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xmlns="" val="3772897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>
              <a:cs typeface="Arial" charset="0"/>
            </a:endParaRPr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1E8451-3042-44B2-BC06-F26EA400387F}" type="slidenum">
              <a:rPr lang="pl-PL" alt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xmlns="" val="1555513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>
              <a:cs typeface="Arial" charset="0"/>
            </a:endParaRPr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1E8451-3042-44B2-BC06-F26EA400387F}" type="slidenum">
              <a:rPr lang="pl-PL" alt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xmlns="" val="1247196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>
              <a:cs typeface="Arial" charset="0"/>
            </a:endParaRPr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1E8451-3042-44B2-BC06-F26EA400387F}" type="slidenum">
              <a:rPr lang="pl-PL" alt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xmlns="" val="1137729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>
              <a:cs typeface="Arial" charset="0"/>
            </a:endParaRPr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1E8451-3042-44B2-BC06-F26EA400387F}" type="slidenum">
              <a:rPr lang="pl-PL" alt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xmlns="" val="579024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>
              <a:cs typeface="Arial" charset="0"/>
            </a:endParaRPr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1E8451-3042-44B2-BC06-F26EA400387F}" type="slidenum">
              <a:rPr lang="pl-PL" alt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xmlns="" val="1224621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>
              <a:cs typeface="Arial" charset="0"/>
            </a:endParaRPr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1E8451-3042-44B2-BC06-F26EA400387F}" type="slidenum">
              <a:rPr lang="pl-PL" alt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xmlns="" val="289894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>
              <a:cs typeface="Arial" charset="0"/>
            </a:endParaRPr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1E8451-3042-44B2-BC06-F26EA400387F}" type="slidenum">
              <a:rPr lang="pl-PL" alt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xmlns="" val="3359253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>
              <a:cs typeface="Arial" charset="0"/>
            </a:endParaRPr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1E8451-3042-44B2-BC06-F26EA400387F}" type="slidenum">
              <a:rPr lang="pl-PL" alt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xmlns="" val="223577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A6ED-DA4F-47DD-96AB-F8E6AEF10340}" type="datetimeFigureOut">
              <a:rPr lang="pl-PL" smtClean="0"/>
              <a:pPr/>
              <a:t>2022-02-09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C093-2A42-4F26-A0DE-832073BE27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A6ED-DA4F-47DD-96AB-F8E6AEF10340}" type="datetimeFigureOut">
              <a:rPr lang="pl-PL" smtClean="0"/>
              <a:pPr/>
              <a:t>2022-02-09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C093-2A42-4F26-A0DE-832073BE27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A6ED-DA4F-47DD-96AB-F8E6AEF10340}" type="datetimeFigureOut">
              <a:rPr lang="pl-PL" smtClean="0"/>
              <a:pPr/>
              <a:t>2022-02-09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C093-2A42-4F26-A0DE-832073BE27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A6ED-DA4F-47DD-96AB-F8E6AEF10340}" type="datetimeFigureOut">
              <a:rPr lang="pl-PL" smtClean="0"/>
              <a:pPr/>
              <a:t>2022-02-09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C093-2A42-4F26-A0DE-832073BE27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A6ED-DA4F-47DD-96AB-F8E6AEF10340}" type="datetimeFigureOut">
              <a:rPr lang="pl-PL" smtClean="0"/>
              <a:pPr/>
              <a:t>2022-02-09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C093-2A42-4F26-A0DE-832073BE27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A6ED-DA4F-47DD-96AB-F8E6AEF10340}" type="datetimeFigureOut">
              <a:rPr lang="pl-PL" smtClean="0"/>
              <a:pPr/>
              <a:t>2022-02-09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C093-2A42-4F26-A0DE-832073BE27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A6ED-DA4F-47DD-96AB-F8E6AEF10340}" type="datetimeFigureOut">
              <a:rPr lang="pl-PL" smtClean="0"/>
              <a:pPr/>
              <a:t>2022-02-09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C093-2A42-4F26-A0DE-832073BE27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A6ED-DA4F-47DD-96AB-F8E6AEF10340}" type="datetimeFigureOut">
              <a:rPr lang="pl-PL" smtClean="0"/>
              <a:pPr/>
              <a:t>2022-02-09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C093-2A42-4F26-A0DE-832073BE27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A6ED-DA4F-47DD-96AB-F8E6AEF10340}" type="datetimeFigureOut">
              <a:rPr lang="pl-PL" smtClean="0"/>
              <a:pPr/>
              <a:t>2022-02-09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C093-2A42-4F26-A0DE-832073BE27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A6ED-DA4F-47DD-96AB-F8E6AEF10340}" type="datetimeFigureOut">
              <a:rPr lang="pl-PL" smtClean="0"/>
              <a:pPr/>
              <a:t>2022-02-09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C093-2A42-4F26-A0DE-832073BE27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A6ED-DA4F-47DD-96AB-F8E6AEF10340}" type="datetimeFigureOut">
              <a:rPr lang="pl-PL" smtClean="0"/>
              <a:pPr/>
              <a:t>2022-02-09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C093-2A42-4F26-A0DE-832073BE27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DA6ED-DA4F-47DD-96AB-F8E6AEF10340}" type="datetimeFigureOut">
              <a:rPr lang="pl-PL" smtClean="0"/>
              <a:pPr/>
              <a:t>2022-02-09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BC093-2A42-4F26-A0DE-832073BE276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214546" y="0"/>
            <a:ext cx="6929454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611560" y="6048401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Gdańsk, dnia 9 lutego 2022 r.</a:t>
            </a:r>
            <a:endParaRPr lang="pl-PL" sz="14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499992" y="2996952"/>
            <a:ext cx="3024336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827584" y="1710551"/>
            <a:ext cx="74888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</a:rPr>
              <a:t>ZDARZENIA SUICYDALNE </a:t>
            </a:r>
          </a:p>
          <a:p>
            <a:pPr algn="ctr"/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</a:rPr>
              <a:t>WŚRÓD DZIECI I MŁODZIEŻY  </a:t>
            </a:r>
          </a:p>
          <a:p>
            <a:pPr algn="ctr"/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</a:rPr>
              <a:t>DO 18 ROKU ŻYCIA</a:t>
            </a:r>
          </a:p>
          <a:p>
            <a:pPr algn="ctr"/>
            <a:endParaRPr lang="pl-PL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WOJEWÓDZTWO POMORSKIE</a:t>
            </a:r>
          </a:p>
          <a:p>
            <a:pPr algn="ctr"/>
            <a:endParaRPr lang="pl-PL" sz="1600" b="1" dirty="0" smtClean="0"/>
          </a:p>
          <a:p>
            <a:pPr algn="ctr"/>
            <a:endParaRPr lang="pl-PL" sz="1600" b="1" dirty="0"/>
          </a:p>
          <a:p>
            <a:pPr algn="ctr"/>
            <a:endParaRPr lang="pl-PL" sz="16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915259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214546" y="0"/>
            <a:ext cx="6929454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611560" y="3717032"/>
            <a:ext cx="2592288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214546" y="68054"/>
            <a:ext cx="6929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solidFill>
                  <a:schemeClr val="bg1"/>
                </a:solidFill>
              </a:rPr>
              <a:t>Liczba </a:t>
            </a:r>
            <a:r>
              <a:rPr lang="pl-PL" sz="1600" dirty="0" smtClean="0">
                <a:solidFill>
                  <a:schemeClr val="bg1"/>
                </a:solidFill>
              </a:rPr>
              <a:t>zdarzeń suicydalnych </a:t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zaistniałych </a:t>
            </a:r>
            <a:r>
              <a:rPr lang="pl-PL" sz="1600" dirty="0">
                <a:solidFill>
                  <a:schemeClr val="bg1"/>
                </a:solidFill>
              </a:rPr>
              <a:t>w </a:t>
            </a:r>
            <a:r>
              <a:rPr lang="pl-PL" sz="1600" dirty="0" smtClean="0">
                <a:solidFill>
                  <a:schemeClr val="bg1"/>
                </a:solidFill>
              </a:rPr>
              <a:t>latach 2016 – 2021 z </a:t>
            </a:r>
            <a:r>
              <a:rPr lang="pl-PL" sz="1600" dirty="0">
                <a:solidFill>
                  <a:schemeClr val="bg1"/>
                </a:solidFill>
              </a:rPr>
              <a:t>podziałem </a:t>
            </a:r>
            <a:r>
              <a:rPr lang="pl-PL" sz="1600" dirty="0" smtClean="0">
                <a:solidFill>
                  <a:schemeClr val="bg1"/>
                </a:solidFill>
              </a:rPr>
              <a:t>na miesiące zaistnienia</a:t>
            </a:r>
            <a:endParaRPr lang="pl-PL" sz="1600" dirty="0">
              <a:solidFill>
                <a:schemeClr val="bg1"/>
              </a:solidFill>
            </a:endParaRPr>
          </a:p>
        </p:txBody>
      </p:sp>
      <p:graphicFrame>
        <p:nvGraphicFramePr>
          <p:cNvPr id="9" name="Wykres 8"/>
          <p:cNvGraphicFramePr/>
          <p:nvPr>
            <p:extLst>
              <p:ext uri="{D42A27DB-BD31-4B8C-83A1-F6EECF244321}">
                <p14:modId xmlns:p14="http://schemas.microsoft.com/office/powerpoint/2010/main" xmlns="" val="3169514167"/>
              </p:ext>
            </p:extLst>
          </p:nvPr>
        </p:nvGraphicFramePr>
        <p:xfrm>
          <a:off x="323528" y="908720"/>
          <a:ext cx="856895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xmlns="" val="1325267581"/>
              </p:ext>
            </p:extLst>
          </p:nvPr>
        </p:nvGraphicFramePr>
        <p:xfrm>
          <a:off x="323528" y="3573016"/>
          <a:ext cx="8496944" cy="2961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1331640" y="148478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25</a:t>
            </a:r>
            <a:endParaRPr lang="pl-PL" sz="12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483768" y="1623283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22</a:t>
            </a:r>
            <a:endParaRPr lang="pl-PL" sz="1200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059832" y="186211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17</a:t>
            </a:r>
            <a:endParaRPr lang="pl-PL" sz="1200" b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3707904" y="93617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38</a:t>
            </a:r>
            <a:endParaRPr lang="pl-PL" sz="1200" b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4283968" y="136505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27</a:t>
            </a:r>
            <a:endParaRPr lang="pl-PL" sz="1200" b="1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5463249" y="149492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25</a:t>
            </a:r>
            <a:endParaRPr lang="pl-PL" sz="1200" b="1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6084168" y="1279793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29</a:t>
            </a:r>
            <a:endParaRPr lang="pl-PL" sz="1200" b="1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6660232" y="122958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31</a:t>
            </a:r>
            <a:endParaRPr lang="pl-PL" sz="1200" b="1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7263449" y="123110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30</a:t>
            </a:r>
            <a:endParaRPr lang="pl-PL" sz="1200" b="1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7884368" y="109527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34</a:t>
            </a:r>
            <a:endParaRPr lang="pl-PL" sz="1200" b="1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1309660" y="437613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17</a:t>
            </a:r>
            <a:endParaRPr lang="pl-PL" sz="1200" b="1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3055105" y="394980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26</a:t>
            </a:r>
            <a:endParaRPr lang="pl-PL" sz="1200" b="1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3685924" y="389221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27</a:t>
            </a:r>
            <a:endParaRPr lang="pl-PL" sz="1200" b="1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4283968" y="414908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22</a:t>
            </a:r>
            <a:endParaRPr lang="pl-PL" sz="1200" b="1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4834153" y="408661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23</a:t>
            </a:r>
            <a:endParaRPr lang="pl-PL" sz="1200" b="1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6012160" y="359686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33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xmlns="" val="3840099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214546" y="0"/>
            <a:ext cx="6929454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611560" y="3717032"/>
            <a:ext cx="2592288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99592" y="3501008"/>
            <a:ext cx="3240360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214546" y="126712"/>
            <a:ext cx="6929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solidFill>
                  <a:schemeClr val="bg1"/>
                </a:solidFill>
              </a:rPr>
              <a:t>Liczba zdarzeń suicydalnych </a:t>
            </a:r>
            <a:r>
              <a:rPr lang="pl-PL" sz="1600" dirty="0" smtClean="0">
                <a:solidFill>
                  <a:schemeClr val="bg1"/>
                </a:solidFill>
              </a:rPr>
              <a:t>zaistniałych w </a:t>
            </a:r>
            <a:r>
              <a:rPr lang="pl-PL" sz="1600" dirty="0">
                <a:solidFill>
                  <a:schemeClr val="bg1"/>
                </a:solidFill>
              </a:rPr>
              <a:t>latach </a:t>
            </a:r>
            <a:r>
              <a:rPr lang="pl-PL" sz="1600" dirty="0" smtClean="0">
                <a:solidFill>
                  <a:schemeClr val="bg1"/>
                </a:solidFill>
              </a:rPr>
              <a:t>2016-2021</a:t>
            </a:r>
          </a:p>
          <a:p>
            <a:pPr algn="ctr"/>
            <a:r>
              <a:rPr lang="pl-PL" sz="1600" dirty="0" smtClean="0">
                <a:solidFill>
                  <a:schemeClr val="bg1"/>
                </a:solidFill>
              </a:rPr>
              <a:t> </a:t>
            </a:r>
            <a:r>
              <a:rPr lang="pl-PL" sz="1600" dirty="0">
                <a:solidFill>
                  <a:schemeClr val="bg1"/>
                </a:solidFill>
              </a:rPr>
              <a:t>z podziałem na przedział wiekowy </a:t>
            </a:r>
          </a:p>
        </p:txBody>
      </p:sp>
      <p:graphicFrame>
        <p:nvGraphicFramePr>
          <p:cNvPr id="9" name="Wykres 8"/>
          <p:cNvGraphicFramePr/>
          <p:nvPr>
            <p:extLst>
              <p:ext uri="{D42A27DB-BD31-4B8C-83A1-F6EECF244321}">
                <p14:modId xmlns:p14="http://schemas.microsoft.com/office/powerpoint/2010/main" xmlns="" val="923690924"/>
              </p:ext>
            </p:extLst>
          </p:nvPr>
        </p:nvGraphicFramePr>
        <p:xfrm>
          <a:off x="323528" y="1577020"/>
          <a:ext cx="8568951" cy="4691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1691680" y="458112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33</a:t>
            </a:r>
            <a:endParaRPr lang="pl-PL" sz="1200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2843808" y="4304129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56</a:t>
            </a:r>
            <a:endParaRPr lang="pl-PL" sz="12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080833" y="420573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60</a:t>
            </a:r>
            <a:endParaRPr lang="pl-PL" sz="1200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5275992" y="407062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71</a:t>
            </a:r>
            <a:endParaRPr lang="pl-PL" sz="1200" b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6471151" y="386104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86</a:t>
            </a:r>
            <a:endParaRPr lang="pl-PL" sz="1200" b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7596336" y="189260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305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xmlns="" val="3388375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214546" y="0"/>
            <a:ext cx="6929454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611560" y="3717032"/>
            <a:ext cx="2592288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99592" y="3501008"/>
            <a:ext cx="3240360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254242" y="79654"/>
            <a:ext cx="6929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solidFill>
                  <a:schemeClr val="bg1"/>
                </a:solidFill>
              </a:rPr>
              <a:t>Liczba zdarzeń </a:t>
            </a:r>
            <a:r>
              <a:rPr lang="pl-PL" sz="1600" dirty="0" err="1" smtClean="0">
                <a:solidFill>
                  <a:schemeClr val="bg1"/>
                </a:solidFill>
              </a:rPr>
              <a:t>suicydalnych</a:t>
            </a:r>
            <a:r>
              <a:rPr lang="pl-PL" sz="1600" dirty="0" smtClean="0">
                <a:solidFill>
                  <a:schemeClr val="bg1"/>
                </a:solidFill>
              </a:rPr>
              <a:t> </a:t>
            </a:r>
            <a:endParaRPr lang="pl-PL" sz="1600" dirty="0">
              <a:solidFill>
                <a:schemeClr val="bg1"/>
              </a:solidFill>
            </a:endParaRPr>
          </a:p>
          <a:p>
            <a:pPr algn="ctr"/>
            <a:r>
              <a:rPr lang="pl-PL" sz="1600" dirty="0">
                <a:solidFill>
                  <a:schemeClr val="bg1"/>
                </a:solidFill>
              </a:rPr>
              <a:t>zaistniałych w latach </a:t>
            </a:r>
            <a:r>
              <a:rPr lang="pl-PL" sz="1600" dirty="0" smtClean="0">
                <a:solidFill>
                  <a:schemeClr val="bg1"/>
                </a:solidFill>
              </a:rPr>
              <a:t>2016-2021 z podziałem na płeć </a:t>
            </a:r>
            <a:endParaRPr lang="pl-PL" sz="1600" dirty="0">
              <a:solidFill>
                <a:schemeClr val="bg1"/>
              </a:solidFill>
            </a:endParaRPr>
          </a:p>
        </p:txBody>
      </p:sp>
      <p:graphicFrame>
        <p:nvGraphicFramePr>
          <p:cNvPr id="9" name="Wykres 8"/>
          <p:cNvGraphicFramePr/>
          <p:nvPr>
            <p:extLst>
              <p:ext uri="{D42A27DB-BD31-4B8C-83A1-F6EECF244321}">
                <p14:modId xmlns:p14="http://schemas.microsoft.com/office/powerpoint/2010/main" xmlns="" val="4028709906"/>
              </p:ext>
            </p:extLst>
          </p:nvPr>
        </p:nvGraphicFramePr>
        <p:xfrm>
          <a:off x="323528" y="1360996"/>
          <a:ext cx="8280920" cy="5020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1475656" y="4599299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33</a:t>
            </a:r>
            <a:endParaRPr lang="pl-PL" sz="1200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748541" y="422108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56</a:t>
            </a:r>
            <a:endParaRPr lang="pl-PL" sz="1200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917737" y="408258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60</a:t>
            </a:r>
            <a:endParaRPr lang="pl-PL" sz="12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036779" y="387772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71</a:t>
            </a:r>
            <a:endParaRPr lang="pl-PL" sz="1200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168206" y="375042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86</a:t>
            </a:r>
            <a:endParaRPr lang="pl-PL" sz="1200" b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7380312" y="175410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305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xmlns="" val="1808945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214546" y="0"/>
            <a:ext cx="6929454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2214547" y="87772"/>
            <a:ext cx="6929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solidFill>
                  <a:schemeClr val="bg1"/>
                </a:solidFill>
              </a:rPr>
              <a:t>Liczba zdarzeń </a:t>
            </a:r>
            <a:r>
              <a:rPr lang="pl-PL" sz="1600" dirty="0" err="1" smtClean="0">
                <a:solidFill>
                  <a:schemeClr val="bg1"/>
                </a:solidFill>
              </a:rPr>
              <a:t>suicydalnych</a:t>
            </a:r>
            <a:r>
              <a:rPr lang="pl-PL" sz="1600" dirty="0" smtClean="0">
                <a:solidFill>
                  <a:schemeClr val="bg1"/>
                </a:solidFill>
              </a:rPr>
              <a:t> </a:t>
            </a:r>
            <a:endParaRPr lang="pl-PL" sz="1600" dirty="0">
              <a:solidFill>
                <a:schemeClr val="bg1"/>
              </a:solidFill>
            </a:endParaRPr>
          </a:p>
          <a:p>
            <a:pPr algn="ctr"/>
            <a:r>
              <a:rPr lang="pl-PL" sz="1600" dirty="0">
                <a:solidFill>
                  <a:schemeClr val="bg1"/>
                </a:solidFill>
              </a:rPr>
              <a:t>zaistniałych w latach </a:t>
            </a:r>
            <a:r>
              <a:rPr lang="pl-PL" sz="1600" dirty="0" smtClean="0">
                <a:solidFill>
                  <a:schemeClr val="bg1"/>
                </a:solidFill>
              </a:rPr>
              <a:t>2016-2021 z </a:t>
            </a:r>
            <a:r>
              <a:rPr lang="pl-PL" sz="1600" dirty="0">
                <a:solidFill>
                  <a:schemeClr val="bg1"/>
                </a:solidFill>
              </a:rPr>
              <a:t>podziałem na </a:t>
            </a:r>
            <a:r>
              <a:rPr lang="pl-PL" sz="1600" dirty="0" smtClean="0">
                <a:solidFill>
                  <a:schemeClr val="bg1"/>
                </a:solidFill>
              </a:rPr>
              <a:t>powód zamachu </a:t>
            </a:r>
            <a:endParaRPr lang="pl-PL" sz="1600" dirty="0">
              <a:solidFill>
                <a:schemeClr val="bg1"/>
              </a:solidFill>
            </a:endParaRP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xmlns="" val="2386262810"/>
              </p:ext>
            </p:extLst>
          </p:nvPr>
        </p:nvGraphicFramePr>
        <p:xfrm>
          <a:off x="0" y="838200"/>
          <a:ext cx="91440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pole tekstowe 10"/>
          <p:cNvSpPr txBox="1"/>
          <p:nvPr/>
        </p:nvSpPr>
        <p:spPr>
          <a:xfrm rot="16200000">
            <a:off x="1765510" y="2349171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2016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 rot="16200000">
            <a:off x="1765510" y="3069250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2016</a:t>
            </a:r>
            <a:endParaRPr lang="pl-PL" sz="1050" dirty="0">
              <a:solidFill>
                <a:schemeClr val="tx2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 rot="16200000">
            <a:off x="1914890" y="2349171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2017</a:t>
            </a:r>
            <a:endParaRPr lang="pl-PL" sz="1000" dirty="0">
              <a:solidFill>
                <a:schemeClr val="tx2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 rot="16200000">
            <a:off x="1846241" y="3069250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2017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 rot="16200000">
            <a:off x="1989730" y="3069251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2018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 rot="16200000">
            <a:off x="2183694" y="3069251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2019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 rot="16200000">
            <a:off x="2327183" y="3069251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2020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 rot="16200000">
            <a:off x="2617974" y="3069251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2021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 rot="16200000">
            <a:off x="1834566" y="1629091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2016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25" name="pole tekstowe 24"/>
          <p:cNvSpPr txBox="1"/>
          <p:nvPr/>
        </p:nvSpPr>
        <p:spPr>
          <a:xfrm rot="16200000">
            <a:off x="1765510" y="837002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2016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 rot="16200000">
            <a:off x="2183694" y="1629090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2017</a:t>
            </a:r>
            <a:endParaRPr lang="pl-PL" sz="1000" dirty="0">
              <a:solidFill>
                <a:schemeClr val="tx2"/>
              </a:solidFill>
            </a:endParaRPr>
          </a:p>
        </p:txBody>
      </p:sp>
      <p:sp>
        <p:nvSpPr>
          <p:cNvPr id="27" name="pole tekstowe 26"/>
          <p:cNvSpPr txBox="1"/>
          <p:nvPr/>
        </p:nvSpPr>
        <p:spPr>
          <a:xfrm rot="16200000">
            <a:off x="2131196" y="837002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2017</a:t>
            </a:r>
            <a:endParaRPr lang="pl-PL" sz="1000" dirty="0">
              <a:solidFill>
                <a:schemeClr val="tx2"/>
              </a:solidFill>
            </a:endParaRPr>
          </a:p>
        </p:txBody>
      </p:sp>
      <p:sp>
        <p:nvSpPr>
          <p:cNvPr id="28" name="pole tekstowe 27"/>
          <p:cNvSpPr txBox="1"/>
          <p:nvPr/>
        </p:nvSpPr>
        <p:spPr>
          <a:xfrm rot="16200000">
            <a:off x="2735875" y="837002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2018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 rot="16200000">
            <a:off x="2510252" y="1629091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2018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 rot="16200000">
            <a:off x="2205174" y="2349171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2018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31" name="pole tekstowe 30"/>
          <p:cNvSpPr txBox="1"/>
          <p:nvPr/>
        </p:nvSpPr>
        <p:spPr>
          <a:xfrm rot="16200000">
            <a:off x="2557500" y="2349171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2019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32" name="pole tekstowe 31"/>
          <p:cNvSpPr txBox="1"/>
          <p:nvPr/>
        </p:nvSpPr>
        <p:spPr>
          <a:xfrm rot="16200000">
            <a:off x="2840634" y="1629091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2019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33" name="pole tekstowe 32"/>
          <p:cNvSpPr txBox="1"/>
          <p:nvPr/>
        </p:nvSpPr>
        <p:spPr>
          <a:xfrm rot="16200000">
            <a:off x="3370483" y="837002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2019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34" name="pole tekstowe 33"/>
          <p:cNvSpPr txBox="1"/>
          <p:nvPr/>
        </p:nvSpPr>
        <p:spPr>
          <a:xfrm rot="16200000">
            <a:off x="2797104" y="2349171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2020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35" name="pole tekstowe 34"/>
          <p:cNvSpPr txBox="1"/>
          <p:nvPr/>
        </p:nvSpPr>
        <p:spPr>
          <a:xfrm rot="16200000">
            <a:off x="3470528" y="1629091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2020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36" name="pole tekstowe 35"/>
          <p:cNvSpPr txBox="1"/>
          <p:nvPr/>
        </p:nvSpPr>
        <p:spPr>
          <a:xfrm rot="16200000">
            <a:off x="4315866" y="837002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2020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37" name="pole tekstowe 36"/>
          <p:cNvSpPr txBox="1"/>
          <p:nvPr/>
        </p:nvSpPr>
        <p:spPr>
          <a:xfrm rot="16200000">
            <a:off x="3281312" y="2349171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2021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38" name="pole tekstowe 37"/>
          <p:cNvSpPr txBox="1"/>
          <p:nvPr/>
        </p:nvSpPr>
        <p:spPr>
          <a:xfrm rot="16200000">
            <a:off x="4315866" y="1629090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2021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39" name="pole tekstowe 38"/>
          <p:cNvSpPr txBox="1"/>
          <p:nvPr/>
        </p:nvSpPr>
        <p:spPr>
          <a:xfrm rot="16200000">
            <a:off x="6587934" y="837002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2021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87715" y="5172923"/>
            <a:ext cx="5032357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Pozostałe przyczyny zaistniałe w okresie od 2016 do 2021 :</a:t>
            </a:r>
          </a:p>
          <a:p>
            <a:endParaRPr lang="pl-PL" sz="105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050" dirty="0" smtClean="0"/>
              <a:t>śmierć osoby bliskiej – 4 (2)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050" dirty="0" smtClean="0"/>
              <a:t>dokonanie przestępstwa lub wykroczenia – 2 (1)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050" dirty="0" smtClean="0"/>
              <a:t>choroba fizyczna – 1 (1)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050" dirty="0"/>
              <a:t>p</a:t>
            </a:r>
            <a:r>
              <a:rPr lang="pl-PL" sz="1050" dirty="0" smtClean="0"/>
              <a:t>ogorszenie lub utrata zdrowia – 1 (0)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050" dirty="0"/>
              <a:t>i</a:t>
            </a:r>
            <a:r>
              <a:rPr lang="pl-PL" sz="1050" dirty="0" smtClean="0"/>
              <a:t>nny powód – 40 (26)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050" dirty="0" smtClean="0"/>
              <a:t>nie ustalono – 188 (97)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</p:txBody>
      </p:sp>
      <p:sp>
        <p:nvSpPr>
          <p:cNvPr id="40" name="pole tekstowe 39"/>
          <p:cNvSpPr txBox="1"/>
          <p:nvPr/>
        </p:nvSpPr>
        <p:spPr>
          <a:xfrm rot="16200000">
            <a:off x="2199051" y="3789330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2021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41" name="pole tekstowe 40"/>
          <p:cNvSpPr txBox="1"/>
          <p:nvPr/>
        </p:nvSpPr>
        <p:spPr>
          <a:xfrm rot="16200000">
            <a:off x="1933527" y="3789330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2020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42" name="pole tekstowe 41"/>
          <p:cNvSpPr txBox="1"/>
          <p:nvPr/>
        </p:nvSpPr>
        <p:spPr>
          <a:xfrm rot="16200000">
            <a:off x="1827397" y="3773301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2019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43" name="pole tekstowe 42"/>
          <p:cNvSpPr txBox="1"/>
          <p:nvPr/>
        </p:nvSpPr>
        <p:spPr>
          <a:xfrm rot="16200000">
            <a:off x="1724516" y="3779983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2018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44" name="pole tekstowe 43"/>
          <p:cNvSpPr txBox="1"/>
          <p:nvPr/>
        </p:nvSpPr>
        <p:spPr>
          <a:xfrm rot="16200000">
            <a:off x="1618386" y="3779983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2017</a:t>
            </a:r>
            <a:endParaRPr lang="pl-PL" sz="1200" dirty="0">
              <a:solidFill>
                <a:schemeClr val="tx2"/>
              </a:solidFill>
            </a:endParaRPr>
          </a:p>
        </p:txBody>
      </p:sp>
      <p:cxnSp>
        <p:nvCxnSpPr>
          <p:cNvPr id="4" name="Łącznik prosty 3"/>
          <p:cNvCxnSpPr/>
          <p:nvPr/>
        </p:nvCxnSpPr>
        <p:spPr>
          <a:xfrm flipH="1" flipV="1">
            <a:off x="2077833" y="4043497"/>
            <a:ext cx="20494" cy="9623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8316416" y="119675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151</a:t>
            </a:r>
            <a:endParaRPr lang="pl-PL" sz="1200" b="1" dirty="0"/>
          </a:p>
        </p:txBody>
      </p:sp>
      <p:sp>
        <p:nvSpPr>
          <p:cNvPr id="45" name="pole tekstowe 44"/>
          <p:cNvSpPr txBox="1"/>
          <p:nvPr/>
        </p:nvSpPr>
        <p:spPr>
          <a:xfrm>
            <a:off x="5032744" y="191683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69</a:t>
            </a:r>
            <a:endParaRPr lang="pl-PL" sz="1200" b="1" dirty="0"/>
          </a:p>
        </p:txBody>
      </p:sp>
      <p:sp>
        <p:nvSpPr>
          <p:cNvPr id="46" name="pole tekstowe 45"/>
          <p:cNvSpPr txBox="1"/>
          <p:nvPr/>
        </p:nvSpPr>
        <p:spPr>
          <a:xfrm>
            <a:off x="4028124" y="266988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47</a:t>
            </a:r>
            <a:endParaRPr lang="pl-PL" sz="1200" b="1" dirty="0"/>
          </a:p>
        </p:txBody>
      </p:sp>
      <p:sp>
        <p:nvSpPr>
          <p:cNvPr id="47" name="pole tekstowe 46"/>
          <p:cNvSpPr txBox="1"/>
          <p:nvPr/>
        </p:nvSpPr>
        <p:spPr>
          <a:xfrm>
            <a:off x="2686933" y="4173663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15</a:t>
            </a:r>
            <a:endParaRPr lang="pl-PL" sz="1200" b="1" dirty="0"/>
          </a:p>
        </p:txBody>
      </p:sp>
      <p:sp>
        <p:nvSpPr>
          <p:cNvPr id="48" name="pole tekstowe 47"/>
          <p:cNvSpPr txBox="1"/>
          <p:nvPr/>
        </p:nvSpPr>
        <p:spPr>
          <a:xfrm>
            <a:off x="3101292" y="342628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26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xmlns="" val="70024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214546" y="0"/>
            <a:ext cx="6929454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2214546" y="72085"/>
            <a:ext cx="6929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solidFill>
                  <a:schemeClr val="bg1"/>
                </a:solidFill>
              </a:rPr>
              <a:t>Liczba zdarzeń </a:t>
            </a:r>
            <a:r>
              <a:rPr lang="pl-PL" sz="1600" dirty="0" err="1">
                <a:solidFill>
                  <a:schemeClr val="bg1"/>
                </a:solidFill>
              </a:rPr>
              <a:t>suicydalnych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  <a:r>
              <a:rPr lang="pl-PL" sz="1600" dirty="0" smtClean="0">
                <a:solidFill>
                  <a:schemeClr val="bg1"/>
                </a:solidFill>
              </a:rPr>
              <a:t> </a:t>
            </a:r>
            <a:endParaRPr lang="pl-PL" sz="1600" dirty="0">
              <a:solidFill>
                <a:schemeClr val="bg1"/>
              </a:solidFill>
            </a:endParaRPr>
          </a:p>
          <a:p>
            <a:pPr algn="ctr"/>
            <a:r>
              <a:rPr lang="pl-PL" sz="1600" dirty="0">
                <a:solidFill>
                  <a:schemeClr val="bg1"/>
                </a:solidFill>
              </a:rPr>
              <a:t>zaistniałych w latach </a:t>
            </a:r>
            <a:r>
              <a:rPr lang="pl-PL" sz="1600" dirty="0" smtClean="0">
                <a:solidFill>
                  <a:schemeClr val="bg1"/>
                </a:solidFill>
              </a:rPr>
              <a:t>2016-2021 z </a:t>
            </a:r>
            <a:r>
              <a:rPr lang="pl-PL" sz="1600" dirty="0">
                <a:solidFill>
                  <a:schemeClr val="bg1"/>
                </a:solidFill>
              </a:rPr>
              <a:t>podziałem na sposób popełnienia </a:t>
            </a:r>
          </a:p>
        </p:txBody>
      </p:sp>
      <p:graphicFrame>
        <p:nvGraphicFramePr>
          <p:cNvPr id="14" name="Wykres 13"/>
          <p:cNvGraphicFramePr/>
          <p:nvPr>
            <p:extLst>
              <p:ext uri="{D42A27DB-BD31-4B8C-83A1-F6EECF244321}">
                <p14:modId xmlns:p14="http://schemas.microsoft.com/office/powerpoint/2010/main" xmlns="" val="3147088135"/>
              </p:ext>
            </p:extLst>
          </p:nvPr>
        </p:nvGraphicFramePr>
        <p:xfrm>
          <a:off x="0" y="838200"/>
          <a:ext cx="91440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pole tekstowe 14"/>
          <p:cNvSpPr txBox="1"/>
          <p:nvPr/>
        </p:nvSpPr>
        <p:spPr>
          <a:xfrm rot="16200000">
            <a:off x="1786080" y="915625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2016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 rot="16200000">
            <a:off x="1854796" y="2360913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2016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 rot="16200000">
            <a:off x="1907633" y="3128174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2016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 rot="16200000">
            <a:off x="1845676" y="3861338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2016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25" name="pole tekstowe 24"/>
          <p:cNvSpPr txBox="1"/>
          <p:nvPr/>
        </p:nvSpPr>
        <p:spPr>
          <a:xfrm rot="16200000">
            <a:off x="2218348" y="909010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2017</a:t>
            </a:r>
            <a:endParaRPr lang="pl-PL" sz="1000" dirty="0">
              <a:solidFill>
                <a:schemeClr val="tx2"/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 rot="16200000">
            <a:off x="2010508" y="1631995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2017</a:t>
            </a:r>
            <a:endParaRPr lang="pl-PL" sz="1000" dirty="0">
              <a:solidFill>
                <a:schemeClr val="tx2"/>
              </a:solidFill>
            </a:endParaRPr>
          </a:p>
        </p:txBody>
      </p:sp>
      <p:sp>
        <p:nvSpPr>
          <p:cNvPr id="27" name="pole tekstowe 26"/>
          <p:cNvSpPr txBox="1"/>
          <p:nvPr/>
        </p:nvSpPr>
        <p:spPr>
          <a:xfrm rot="16200000">
            <a:off x="2218348" y="2349171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2017</a:t>
            </a:r>
            <a:endParaRPr lang="pl-PL" sz="1000" dirty="0">
              <a:solidFill>
                <a:schemeClr val="tx2"/>
              </a:solidFill>
            </a:endParaRPr>
          </a:p>
        </p:txBody>
      </p:sp>
      <p:sp>
        <p:nvSpPr>
          <p:cNvPr id="28" name="pole tekstowe 27"/>
          <p:cNvSpPr txBox="1"/>
          <p:nvPr/>
        </p:nvSpPr>
        <p:spPr>
          <a:xfrm rot="16200000">
            <a:off x="2433792" y="3135187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2017</a:t>
            </a:r>
            <a:endParaRPr lang="pl-PL" sz="1000" dirty="0">
              <a:solidFill>
                <a:schemeClr val="tx2"/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 rot="16200000">
            <a:off x="2010508" y="3855268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2017</a:t>
            </a:r>
            <a:endParaRPr lang="pl-PL" sz="1000" dirty="0">
              <a:solidFill>
                <a:schemeClr val="tx2"/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 rot="16200000">
            <a:off x="2150899" y="3854014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2018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31" name="pole tekstowe 30"/>
          <p:cNvSpPr txBox="1"/>
          <p:nvPr/>
        </p:nvSpPr>
        <p:spPr>
          <a:xfrm rot="16200000">
            <a:off x="2720183" y="1638422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2018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32" name="pole tekstowe 31"/>
          <p:cNvSpPr txBox="1"/>
          <p:nvPr/>
        </p:nvSpPr>
        <p:spPr>
          <a:xfrm rot="16200000">
            <a:off x="2644565" y="2360914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2018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33" name="pole tekstowe 32"/>
          <p:cNvSpPr txBox="1"/>
          <p:nvPr/>
        </p:nvSpPr>
        <p:spPr>
          <a:xfrm rot="16200000">
            <a:off x="2886437" y="3135187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2018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34" name="pole tekstowe 33"/>
          <p:cNvSpPr txBox="1"/>
          <p:nvPr/>
        </p:nvSpPr>
        <p:spPr>
          <a:xfrm rot="16200000">
            <a:off x="2728715" y="909010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2018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35" name="pole tekstowe 34"/>
          <p:cNvSpPr txBox="1"/>
          <p:nvPr/>
        </p:nvSpPr>
        <p:spPr>
          <a:xfrm rot="16200000">
            <a:off x="3663968" y="909010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2019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36" name="pole tekstowe 35"/>
          <p:cNvSpPr txBox="1"/>
          <p:nvPr/>
        </p:nvSpPr>
        <p:spPr>
          <a:xfrm rot="16200000">
            <a:off x="3663968" y="1643567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2019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37" name="pole tekstowe 36"/>
          <p:cNvSpPr txBox="1"/>
          <p:nvPr/>
        </p:nvSpPr>
        <p:spPr>
          <a:xfrm rot="16200000">
            <a:off x="3302356" y="2360914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2019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38" name="pole tekstowe 37"/>
          <p:cNvSpPr txBox="1"/>
          <p:nvPr/>
        </p:nvSpPr>
        <p:spPr>
          <a:xfrm rot="16200000">
            <a:off x="3231360" y="3133908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2019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39" name="pole tekstowe 38"/>
          <p:cNvSpPr txBox="1"/>
          <p:nvPr/>
        </p:nvSpPr>
        <p:spPr>
          <a:xfrm rot="16200000">
            <a:off x="2291290" y="3861338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2019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40" name="pole tekstowe 39"/>
          <p:cNvSpPr txBox="1"/>
          <p:nvPr/>
        </p:nvSpPr>
        <p:spPr>
          <a:xfrm rot="16200000">
            <a:off x="4580177" y="905101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2020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41" name="pole tekstowe 40"/>
          <p:cNvSpPr txBox="1"/>
          <p:nvPr/>
        </p:nvSpPr>
        <p:spPr>
          <a:xfrm rot="16200000">
            <a:off x="4607753" y="1638422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2020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42" name="pole tekstowe 41"/>
          <p:cNvSpPr txBox="1"/>
          <p:nvPr/>
        </p:nvSpPr>
        <p:spPr>
          <a:xfrm rot="16200000">
            <a:off x="4283678" y="2362943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2020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43" name="pole tekstowe 42"/>
          <p:cNvSpPr txBox="1"/>
          <p:nvPr/>
        </p:nvSpPr>
        <p:spPr>
          <a:xfrm rot="16200000">
            <a:off x="3576283" y="3141258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2020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44" name="pole tekstowe 43"/>
          <p:cNvSpPr txBox="1"/>
          <p:nvPr/>
        </p:nvSpPr>
        <p:spPr>
          <a:xfrm rot="16200000">
            <a:off x="2468236" y="3854014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2020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45" name="pole tekstowe 44"/>
          <p:cNvSpPr txBox="1"/>
          <p:nvPr/>
        </p:nvSpPr>
        <p:spPr>
          <a:xfrm rot="16200000">
            <a:off x="6515346" y="905414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2021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46" name="pole tekstowe 45"/>
          <p:cNvSpPr txBox="1"/>
          <p:nvPr/>
        </p:nvSpPr>
        <p:spPr>
          <a:xfrm rot="16200000">
            <a:off x="6270949" y="1638422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2021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47" name="pole tekstowe 46"/>
          <p:cNvSpPr txBox="1"/>
          <p:nvPr/>
        </p:nvSpPr>
        <p:spPr>
          <a:xfrm rot="16200000">
            <a:off x="5867854" y="2360914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2021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48" name="pole tekstowe 47"/>
          <p:cNvSpPr txBox="1"/>
          <p:nvPr/>
        </p:nvSpPr>
        <p:spPr>
          <a:xfrm rot="16200000">
            <a:off x="4283678" y="3140158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2021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49" name="pole tekstowe 48"/>
          <p:cNvSpPr txBox="1"/>
          <p:nvPr/>
        </p:nvSpPr>
        <p:spPr>
          <a:xfrm rot="16200000">
            <a:off x="2955086" y="3860060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2"/>
                </a:solidFill>
              </a:rPr>
              <a:t>2021</a:t>
            </a:r>
            <a:endParaRPr lang="pl-PL" sz="1200" dirty="0">
              <a:solidFill>
                <a:schemeClr val="tx2"/>
              </a:solidFill>
            </a:endParaRPr>
          </a:p>
        </p:txBody>
      </p:sp>
      <p:sp>
        <p:nvSpPr>
          <p:cNvPr id="51" name="pole tekstowe 50"/>
          <p:cNvSpPr txBox="1"/>
          <p:nvPr/>
        </p:nvSpPr>
        <p:spPr>
          <a:xfrm>
            <a:off x="179512" y="5182741"/>
            <a:ext cx="4760415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Pozostałe sposoby działania w okresie od 2016 do 2021 :</a:t>
            </a:r>
          </a:p>
          <a:p>
            <a:endParaRPr lang="pl-PL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050" dirty="0"/>
              <a:t>u</a:t>
            </a:r>
            <a:r>
              <a:rPr lang="pl-PL" sz="1050" dirty="0" smtClean="0"/>
              <a:t>szkodzenie układu krwionośnego – 25 (13)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050" dirty="0"/>
              <a:t>r</a:t>
            </a:r>
            <a:r>
              <a:rPr lang="pl-PL" sz="1050" dirty="0" smtClean="0"/>
              <a:t>zucenie się pod pojazd w ruchu – 14 (7)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050" dirty="0" smtClean="0"/>
              <a:t>zatrucie środkami chemicznymi / toksycznymi – </a:t>
            </a:r>
            <a:r>
              <a:rPr lang="pl-PL" sz="1050" dirty="0"/>
              <a:t>8</a:t>
            </a:r>
            <a:r>
              <a:rPr lang="pl-PL" sz="1050" dirty="0" smtClean="0"/>
              <a:t> (4)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050" dirty="0" smtClean="0"/>
              <a:t>utonięcie / utopienie się – 7 (2)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050" dirty="0" smtClean="0"/>
              <a:t>uduszenie się – 2 (1)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050" dirty="0"/>
              <a:t>z</a:t>
            </a:r>
            <a:r>
              <a:rPr lang="pl-PL" sz="1050" dirty="0" smtClean="0"/>
              <a:t>astrzelenie się / użycie broni palnej – 1 (1)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050" dirty="0" smtClean="0"/>
              <a:t>Inny sposób działania – 45 (34)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</p:txBody>
      </p:sp>
      <p:sp>
        <p:nvSpPr>
          <p:cNvPr id="50" name="pole tekstowe 49"/>
          <p:cNvSpPr txBox="1"/>
          <p:nvPr/>
        </p:nvSpPr>
        <p:spPr>
          <a:xfrm>
            <a:off x="8244408" y="121711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125</a:t>
            </a:r>
            <a:endParaRPr lang="pl-PL" sz="1200" b="1" dirty="0"/>
          </a:p>
        </p:txBody>
      </p:sp>
      <p:sp>
        <p:nvSpPr>
          <p:cNvPr id="52" name="pole tekstowe 51"/>
          <p:cNvSpPr txBox="1"/>
          <p:nvPr/>
        </p:nvSpPr>
        <p:spPr>
          <a:xfrm>
            <a:off x="8028384" y="191683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116</a:t>
            </a:r>
            <a:endParaRPr lang="pl-PL" sz="1200" b="1" dirty="0"/>
          </a:p>
        </p:txBody>
      </p:sp>
      <p:sp>
        <p:nvSpPr>
          <p:cNvPr id="53" name="pole tekstowe 52"/>
          <p:cNvSpPr txBox="1"/>
          <p:nvPr/>
        </p:nvSpPr>
        <p:spPr>
          <a:xfrm>
            <a:off x="7236296" y="269888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106</a:t>
            </a:r>
            <a:endParaRPr lang="pl-PL" sz="1200" b="1" dirty="0"/>
          </a:p>
        </p:txBody>
      </p:sp>
      <p:sp>
        <p:nvSpPr>
          <p:cNvPr id="54" name="pole tekstowe 53"/>
          <p:cNvSpPr txBox="1"/>
          <p:nvPr/>
        </p:nvSpPr>
        <p:spPr>
          <a:xfrm>
            <a:off x="5135378" y="343085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62</a:t>
            </a:r>
            <a:endParaRPr lang="pl-PL" sz="1200" b="1" dirty="0"/>
          </a:p>
        </p:txBody>
      </p:sp>
      <p:sp>
        <p:nvSpPr>
          <p:cNvPr id="55" name="pole tekstowe 54"/>
          <p:cNvSpPr txBox="1"/>
          <p:nvPr/>
        </p:nvSpPr>
        <p:spPr>
          <a:xfrm>
            <a:off x="3632423" y="416206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33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xmlns="" val="4214831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214546" y="0"/>
            <a:ext cx="6929454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611560" y="3717032"/>
            <a:ext cx="2592288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51520" y="2623845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</a:rPr>
              <a:t>DZIAŁANIA POLICJI </a:t>
            </a:r>
          </a:p>
          <a:p>
            <a:pPr algn="ctr"/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</a:rPr>
              <a:t>NA RZECZ ZAPOBIEGANIA SAMOBÓJSTWOM </a:t>
            </a:r>
          </a:p>
          <a:p>
            <a:pPr algn="ctr"/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</a:rPr>
              <a:t>WŚRÓD DZIECI I MŁODZIEŻY</a:t>
            </a:r>
          </a:p>
          <a:p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xmlns="" val="1633782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214546" y="0"/>
            <a:ext cx="6929454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1043608" y="119675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/>
              <a:t>Działania profilaktyczne prowadzone przez funkcjonariuszy Komendy Wojewódzkiej Policji w Gdańsku oraz komend miejskich i powiatowych Policji województwa pomorskiego  </a:t>
            </a:r>
            <a:endParaRPr lang="pl-PL" sz="1600" dirty="0"/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xmlns="" val="3574318074"/>
              </p:ext>
            </p:extLst>
          </p:nvPr>
        </p:nvGraphicFramePr>
        <p:xfrm>
          <a:off x="1259632" y="2564904"/>
          <a:ext cx="619268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179512" y="6534558"/>
            <a:ext cx="6912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+mn-lt"/>
              </a:rPr>
              <a:t>* Dane za rok 2021 dotyczą okresu od stycznia do października</a:t>
            </a:r>
          </a:p>
        </p:txBody>
      </p:sp>
    </p:spTree>
    <p:extLst>
      <p:ext uri="{BB962C8B-B14F-4D97-AF65-F5344CB8AC3E}">
        <p14:creationId xmlns:p14="http://schemas.microsoft.com/office/powerpoint/2010/main" xmlns="" val="645767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214546" y="0"/>
            <a:ext cx="6929454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323528" y="1124744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755576" y="1309410"/>
            <a:ext cx="7704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dirty="0" smtClean="0"/>
              <a:t>Funkcjonariusz Komendy </a:t>
            </a:r>
            <a:r>
              <a:rPr lang="pl-PL" sz="1600" dirty="0"/>
              <a:t>Miejskiej Policji w Gdańsku </a:t>
            </a:r>
            <a:r>
              <a:rPr lang="pl-PL" sz="1600" dirty="0" smtClean="0"/>
              <a:t>uczestniczył w pracach  </a:t>
            </a:r>
            <a:r>
              <a:rPr lang="pl-PL" sz="1600" dirty="0"/>
              <a:t>Centrum Edukacji Bezpieczeństwa przy ZSO </a:t>
            </a:r>
            <a:r>
              <a:rPr lang="pl-PL" sz="1600" dirty="0" smtClean="0"/>
              <a:t>nr </a:t>
            </a:r>
            <a:r>
              <a:rPr lang="pl-PL" sz="1600" dirty="0"/>
              <a:t>5 </a:t>
            </a:r>
            <a:r>
              <a:rPr lang="pl-PL" sz="1600" dirty="0" smtClean="0"/>
              <a:t>w Gdańsku, gdzie opracowano procedury postępowania </a:t>
            </a:r>
            <a:r>
              <a:rPr lang="pl-PL" sz="1600" dirty="0"/>
              <a:t>dla pracowników gdańskich </a:t>
            </a:r>
            <a:r>
              <a:rPr lang="pl-PL" sz="1600" dirty="0" smtClean="0"/>
              <a:t>szkół.</a:t>
            </a:r>
          </a:p>
          <a:p>
            <a:pPr algn="just"/>
            <a:endParaRPr lang="pl-PL" sz="1600" dirty="0" smtClean="0"/>
          </a:p>
          <a:p>
            <a:pPr algn="just"/>
            <a:r>
              <a:rPr lang="pl-PL" sz="1600" u="sng" dirty="0" smtClean="0"/>
              <a:t>Procedury </a:t>
            </a:r>
            <a:r>
              <a:rPr lang="pl-PL" sz="1600" u="sng" dirty="0"/>
              <a:t>zawierają </a:t>
            </a:r>
            <a:r>
              <a:rPr lang="pl-PL" sz="1600" u="sng" dirty="0" smtClean="0"/>
              <a:t>między innymi:</a:t>
            </a:r>
          </a:p>
          <a:p>
            <a:pPr algn="just"/>
            <a:endParaRPr lang="pl-PL" sz="1600" u="sng" dirty="0" smtClean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l-PL" sz="1600" dirty="0" smtClean="0"/>
              <a:t>wskazówki </a:t>
            </a:r>
            <a:r>
              <a:rPr lang="pl-PL" sz="1600" dirty="0"/>
              <a:t>dla pracowników szkół dotyczące tego, jak reagować </a:t>
            </a:r>
            <a:r>
              <a:rPr lang="pl-PL" sz="1600" dirty="0" smtClean="0"/>
              <a:t>w sytuacji   wystąpienia </a:t>
            </a:r>
            <a:r>
              <a:rPr lang="pl-PL" sz="1600" dirty="0"/>
              <a:t>próby samobójczej u ucznia, a także, gdy nastąpi </a:t>
            </a:r>
            <a:r>
              <a:rPr lang="pl-PL" sz="1600" dirty="0" smtClean="0"/>
              <a:t>śmierć ucznia           w </a:t>
            </a:r>
            <a:r>
              <a:rPr lang="pl-PL" sz="1600" dirty="0"/>
              <a:t>wyniku </a:t>
            </a:r>
            <a:r>
              <a:rPr lang="pl-PL" sz="1600" dirty="0" smtClean="0"/>
              <a:t>samobójstwa,</a:t>
            </a:r>
          </a:p>
          <a:p>
            <a:pPr algn="just"/>
            <a:endParaRPr lang="pl-PL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780334"/>
            <a:ext cx="1965515" cy="28239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3780335"/>
            <a:ext cx="2010755" cy="28420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0665" y="3789040"/>
            <a:ext cx="2165402" cy="28333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5712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214546" y="0"/>
            <a:ext cx="6929454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611560" y="1068216"/>
            <a:ext cx="770485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dirty="0" smtClean="0"/>
              <a:t>Policjanci Komendy Miejskiej Policji </a:t>
            </a:r>
            <a:r>
              <a:rPr lang="pl-PL" sz="1600" dirty="0"/>
              <a:t>w </a:t>
            </a:r>
            <a:r>
              <a:rPr lang="pl-PL" sz="1600" dirty="0" smtClean="0"/>
              <a:t>Gdyni wspólnie z </a:t>
            </a:r>
            <a:r>
              <a:rPr lang="pl-PL" sz="1600" dirty="0"/>
              <a:t>przedstawicielami Miejskiego Ośrodka Pomocy Społecznej w </a:t>
            </a:r>
            <a:r>
              <a:rPr lang="pl-PL" sz="1600" dirty="0" smtClean="0"/>
              <a:t>Gdyni planują zorganizowanie spotkań (grupy wsparcia) </a:t>
            </a:r>
            <a:r>
              <a:rPr lang="pl-PL" sz="1600" dirty="0"/>
              <a:t>dla osób i rodzin dotkniętych problemem śmierci samobójczej </a:t>
            </a:r>
            <a:r>
              <a:rPr lang="pl-PL" sz="1600" dirty="0" smtClean="0"/>
              <a:t>i </a:t>
            </a:r>
            <a:r>
              <a:rPr lang="pl-PL" sz="1600" dirty="0"/>
              <a:t>prób samobójczych </a:t>
            </a:r>
            <a:r>
              <a:rPr lang="pl-PL" sz="1600" i="1" dirty="0">
                <a:solidFill>
                  <a:srgbClr val="0070C0"/>
                </a:solidFill>
              </a:rPr>
              <a:t>„Kręgi na wodzie – widzę, rozumiem, </a:t>
            </a:r>
            <a:r>
              <a:rPr lang="pl-PL" sz="1600" i="1" dirty="0" smtClean="0">
                <a:solidFill>
                  <a:srgbClr val="0070C0"/>
                </a:solidFill>
              </a:rPr>
              <a:t>działam”</a:t>
            </a:r>
            <a:r>
              <a:rPr lang="pl-PL" sz="1600" i="1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1600" dirty="0" smtClean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l-PL" sz="1600" dirty="0" smtClean="0"/>
              <a:t>pierwsza </a:t>
            </a:r>
            <a:r>
              <a:rPr lang="pl-PL" sz="1600" dirty="0"/>
              <a:t>grupa – wsparcie dla rodzin i osób, </a:t>
            </a:r>
            <a:r>
              <a:rPr lang="pl-PL" sz="1600" dirty="0" smtClean="0"/>
              <a:t>które </a:t>
            </a:r>
            <a:r>
              <a:rPr lang="pl-PL" sz="1600" dirty="0"/>
              <a:t>doświadczyły śmierci samobójczej kogoś bliskiego, </a:t>
            </a:r>
            <a:endParaRPr lang="pl-PL" sz="16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l-PL" sz="1600" dirty="0" smtClean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l-PL" sz="1600" dirty="0" smtClean="0"/>
              <a:t>druga </a:t>
            </a:r>
            <a:r>
              <a:rPr lang="pl-PL" sz="1600" dirty="0"/>
              <a:t>grupa – wsparcie dla rodzin osób </a:t>
            </a:r>
            <a:r>
              <a:rPr lang="pl-PL" sz="1600" dirty="0" smtClean="0"/>
              <a:t>po </a:t>
            </a:r>
            <a:r>
              <a:rPr lang="pl-PL" sz="1600" dirty="0"/>
              <a:t>próbach </a:t>
            </a:r>
            <a:r>
              <a:rPr lang="pl-PL" sz="1600" dirty="0" smtClean="0"/>
              <a:t>samobójczych.</a:t>
            </a:r>
          </a:p>
          <a:p>
            <a:pPr algn="just"/>
            <a:endParaRPr lang="pl-PL" sz="1600" dirty="0"/>
          </a:p>
          <a:p>
            <a:pPr algn="just"/>
            <a:r>
              <a:rPr lang="pl-PL" sz="1600" dirty="0" smtClean="0"/>
              <a:t>Opracowano ulotki informacyjne zawierające miedzy innymi wykaz punktów pomocowych, które będą przekazane do komisariatów Policji w Gdyni a następnie w trakcie interwencji przekazywane osobom potrzebującym pomocy.</a:t>
            </a:r>
          </a:p>
          <a:p>
            <a:pPr algn="just"/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4655819"/>
            <a:ext cx="2963908" cy="2081084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2797" y="4647437"/>
            <a:ext cx="2952328" cy="2081084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19541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214546" y="0"/>
            <a:ext cx="6929454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23528" y="1052736"/>
            <a:ext cx="856895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/>
              <a:t>27 maja 2021 roku </a:t>
            </a:r>
            <a:r>
              <a:rPr lang="pl-PL" sz="1600" dirty="0" smtClean="0"/>
              <a:t>podpisano Porozumienie o współpracy pomiędzy: </a:t>
            </a:r>
            <a:r>
              <a:rPr lang="pl-PL" sz="1600" dirty="0"/>
              <a:t/>
            </a:r>
            <a:br>
              <a:rPr lang="pl-PL" sz="1600" dirty="0"/>
            </a:br>
            <a:endParaRPr lang="pl-PL" sz="900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sz="1600" dirty="0" smtClean="0"/>
              <a:t>Komendantem Wojewódzkim Policji w Gdańsku nadinsp. Andrzejem Łapińskim,</a:t>
            </a:r>
          </a:p>
          <a:p>
            <a:endParaRPr lang="pl-PL" sz="900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sz="1600" dirty="0" smtClean="0"/>
              <a:t>Pomorskim Kuratorem Oświaty Panią Małgorzatą </a:t>
            </a:r>
            <a:r>
              <a:rPr lang="pl-PL" sz="1600" dirty="0" err="1" smtClean="0"/>
              <a:t>Bielang</a:t>
            </a:r>
            <a:r>
              <a:rPr lang="pl-PL" sz="1600" dirty="0" smtClean="0"/>
              <a:t>, </a:t>
            </a:r>
          </a:p>
          <a:p>
            <a:endParaRPr lang="pl-PL" sz="9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sz="1600" dirty="0" smtClean="0"/>
              <a:t>Dyrektorem </a:t>
            </a:r>
            <a:r>
              <a:rPr lang="pl-PL" sz="1600" dirty="0"/>
              <a:t>Wojewódzkiego Szpitala Psychiatrycznego w Gdańsku Panem </a:t>
            </a:r>
            <a:r>
              <a:rPr lang="pl-PL" sz="1600" dirty="0" smtClean="0"/>
              <a:t>dr. </a:t>
            </a:r>
            <a:r>
              <a:rPr lang="pl-PL" sz="1600" dirty="0"/>
              <a:t>n. </a:t>
            </a:r>
            <a:r>
              <a:rPr lang="pl-PL" sz="1600" dirty="0" smtClean="0"/>
              <a:t>ekon. Mariuszem Kaszubowskim,</a:t>
            </a:r>
          </a:p>
          <a:p>
            <a:endParaRPr lang="pl-PL" sz="900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sz="1600" dirty="0"/>
              <a:t>P</a:t>
            </a:r>
            <a:r>
              <a:rPr lang="pl-PL" sz="1600" dirty="0" smtClean="0"/>
              <a:t>roboszczem </a:t>
            </a:r>
            <a:r>
              <a:rPr lang="pl-PL" sz="1600" dirty="0"/>
              <a:t>P</a:t>
            </a:r>
            <a:r>
              <a:rPr lang="pl-PL" sz="1600" dirty="0" smtClean="0"/>
              <a:t>arafii Chrystusa Króla w Gdańsku ks. Kanonikiem dr. Bartłomiejem </a:t>
            </a:r>
            <a:r>
              <a:rPr lang="pl-PL" sz="1600" dirty="0" err="1" smtClean="0"/>
              <a:t>Stark</a:t>
            </a:r>
            <a:r>
              <a:rPr lang="pl-PL" sz="1600" dirty="0" smtClean="0"/>
              <a:t>. </a:t>
            </a:r>
          </a:p>
          <a:p>
            <a:r>
              <a:rPr lang="pl-PL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  <a:p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Przedmiotem porozumienia jest określenie współpracy na</a:t>
            </a:r>
            <a:r>
              <a:rPr lang="pl-PL" sz="1600" dirty="0" smtClean="0"/>
              <a:t> rzecz zapobiegania samobójstwom</a:t>
            </a:r>
            <a:br>
              <a:rPr lang="pl-PL" sz="1600" dirty="0" smtClean="0"/>
            </a:br>
            <a:r>
              <a:rPr lang="pl-PL" sz="1600" dirty="0" smtClean="0"/>
              <a:t>wśród dzieci i młodzieży. </a:t>
            </a:r>
          </a:p>
          <a:p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2187" y="3963152"/>
            <a:ext cx="3810253" cy="2645221"/>
          </a:xfrm>
          <a:prstGeom prst="rect">
            <a:avLst/>
          </a:prstGeom>
          <a:effectLst>
            <a:outerShdw blurRad="292100" dist="139700" dir="2700000" algn="t" rotWithShape="0">
              <a:prstClr val="black">
                <a:alpha val="65000"/>
              </a:prstClr>
            </a:outerShdw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5"/>
          <a:stretch/>
        </p:blipFill>
        <p:spPr>
          <a:xfrm>
            <a:off x="395536" y="3963153"/>
            <a:ext cx="3867702" cy="264522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82107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214546" y="0"/>
            <a:ext cx="6929454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577546" y="1772816"/>
            <a:ext cx="381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ZACHOWANIE SUICYDALNE</a:t>
            </a:r>
          </a:p>
          <a:p>
            <a:pPr algn="ctr"/>
            <a:endParaRPr lang="pl-PL" sz="24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11560" y="2420888"/>
            <a:ext cx="806235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pl-PL" altLang="pl-PL" dirty="0">
                <a:cs typeface="Arial" charset="0"/>
              </a:rPr>
              <a:t>c</a:t>
            </a:r>
            <a:r>
              <a:rPr lang="pl-PL" altLang="pl-PL" dirty="0" smtClean="0">
                <a:cs typeface="Arial" charset="0"/>
              </a:rPr>
              <a:t>iąg </a:t>
            </a:r>
            <a:r>
              <a:rPr lang="pl-PL" altLang="pl-PL" dirty="0">
                <a:cs typeface="Arial" charset="0"/>
              </a:rPr>
              <a:t>reakcji, jakie wyzwolone zostają w człowieku z chwilą, gdy </a:t>
            </a:r>
            <a:r>
              <a:rPr lang="pl-PL" altLang="pl-PL" dirty="0" smtClean="0">
                <a:cs typeface="Arial" charset="0"/>
              </a:rPr>
              <a:t>w jego świadomości </a:t>
            </a:r>
            <a:r>
              <a:rPr lang="pl-PL" altLang="pl-PL" dirty="0">
                <a:cs typeface="Arial" charset="0"/>
              </a:rPr>
              <a:t>samobójstwo </a:t>
            </a:r>
            <a:r>
              <a:rPr lang="pl-PL" altLang="pl-PL" dirty="0" smtClean="0">
                <a:cs typeface="Arial" charset="0"/>
              </a:rPr>
              <a:t>pojawia </a:t>
            </a:r>
            <a:r>
              <a:rPr lang="pl-PL" altLang="pl-PL" dirty="0">
                <a:cs typeface="Arial" charset="0"/>
              </a:rPr>
              <a:t>się jako </a:t>
            </a:r>
            <a:r>
              <a:rPr lang="pl-PL" altLang="pl-PL" dirty="0" smtClean="0">
                <a:cs typeface="Arial" charset="0"/>
              </a:rPr>
              <a:t>pożądany </a:t>
            </a:r>
            <a:r>
              <a:rPr lang="pl-PL" altLang="pl-PL" dirty="0">
                <a:cs typeface="Arial" charset="0"/>
              </a:rPr>
              <a:t>stan rzeczy, a więc jako </a:t>
            </a:r>
            <a:r>
              <a:rPr lang="pl-PL" altLang="pl-PL" dirty="0" smtClean="0">
                <a:cs typeface="Arial" charset="0"/>
              </a:rPr>
              <a:t>cel.</a:t>
            </a:r>
          </a:p>
          <a:p>
            <a:pPr algn="just">
              <a:spcBef>
                <a:spcPct val="0"/>
              </a:spcBef>
            </a:pPr>
            <a:endParaRPr lang="pl-PL" altLang="pl-PL" dirty="0" smtClean="0">
              <a:cs typeface="Arial" charset="0"/>
            </a:endParaRPr>
          </a:p>
          <a:p>
            <a:pPr algn="just">
              <a:spcBef>
                <a:spcPct val="0"/>
              </a:spcBef>
            </a:pPr>
            <a:r>
              <a:rPr lang="pl-PL" altLang="pl-PL" dirty="0" smtClean="0">
                <a:cs typeface="Arial" charset="0"/>
              </a:rPr>
              <a:t>Można wymienić cztery typy tego zachowania:</a:t>
            </a:r>
          </a:p>
          <a:p>
            <a:pPr algn="just">
              <a:spcBef>
                <a:spcPct val="0"/>
              </a:spcBef>
            </a:pPr>
            <a:endParaRPr lang="pl-PL" altLang="pl-PL" dirty="0" smtClean="0">
              <a:cs typeface="Arial" charset="0"/>
            </a:endParaRP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dirty="0" smtClean="0">
                <a:cs typeface="Arial" charset="0"/>
              </a:rPr>
              <a:t>samobójstwo wyobrażone,</a:t>
            </a: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dirty="0">
                <a:cs typeface="Arial" charset="0"/>
              </a:rPr>
              <a:t>s</a:t>
            </a:r>
            <a:r>
              <a:rPr lang="pl-PL" altLang="pl-PL" dirty="0" smtClean="0">
                <a:cs typeface="Arial" charset="0"/>
              </a:rPr>
              <a:t>amobójstwo upragnione,</a:t>
            </a:r>
          </a:p>
          <a:p>
            <a:pPr algn="just">
              <a:spcBef>
                <a:spcPct val="0"/>
              </a:spcBef>
            </a:pPr>
            <a:endParaRPr lang="pl-PL" altLang="pl-PL" dirty="0" smtClean="0">
              <a:cs typeface="Arial" charset="0"/>
            </a:endParaRP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dirty="0">
                <a:cs typeface="Arial" charset="0"/>
              </a:rPr>
              <a:t>u</a:t>
            </a:r>
            <a:r>
              <a:rPr lang="pl-PL" altLang="pl-PL" dirty="0" smtClean="0">
                <a:cs typeface="Arial" charset="0"/>
              </a:rPr>
              <a:t>siłowanie samobójstwa,</a:t>
            </a: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dirty="0">
                <a:cs typeface="Arial" charset="0"/>
              </a:rPr>
              <a:t>s</a:t>
            </a:r>
            <a:r>
              <a:rPr lang="pl-PL" altLang="pl-PL" dirty="0" smtClean="0">
                <a:cs typeface="Arial" charset="0"/>
              </a:rPr>
              <a:t>amobójstwo dokonane.</a:t>
            </a:r>
          </a:p>
          <a:p>
            <a:pPr algn="just">
              <a:spcBef>
                <a:spcPct val="0"/>
              </a:spcBef>
            </a:pPr>
            <a:endParaRPr lang="pl-PL" altLang="pl-PL" dirty="0" smtClean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214546" y="0"/>
            <a:ext cx="6929454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827584" y="1484784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Powołano zespół roboczy, który będzie dążył 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między innymi do </a:t>
            </a: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pl-PL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prowadzenie spotkań z </a:t>
            </a:r>
            <a:r>
              <a:rPr lang="pl-PL" sz="1600" dirty="0" smtClean="0">
                <a:ea typeface="Calibri" panose="020F0502020204030204" pitchFamily="34" charset="0"/>
                <a:cs typeface="Calibri" panose="020F0502020204030204" pitchFamily="34" charset="0"/>
              </a:rPr>
              <a:t>władzami samorządowymi (19), dyrektorami </a:t>
            </a: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szkół oraz przedstawicielami innych podmiotów odpowiedzialnych za bezpieczeństwo dzieci </a:t>
            </a:r>
            <a:r>
              <a:rPr lang="pl-PL" sz="1600" dirty="0" smtClean="0">
                <a:ea typeface="Calibri" panose="020F0502020204030204" pitchFamily="34" charset="0"/>
                <a:cs typeface="Calibri" panose="020F0502020204030204" pitchFamily="34" charset="0"/>
              </a:rPr>
              <a:t>    i </a:t>
            </a: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młodzieży województwa pomorskiego, mających na celu przedstawienie problemu związanego z zachowaniami suicydalnymi oraz inicjowanie działań ograniczających przedmiotowe </a:t>
            </a:r>
            <a:r>
              <a:rPr lang="pl-PL" sz="1600" dirty="0" smtClean="0">
                <a:ea typeface="Calibri" panose="020F0502020204030204" pitchFamily="34" charset="0"/>
                <a:cs typeface="Calibri" panose="020F0502020204030204" pitchFamily="34" charset="0"/>
              </a:rPr>
              <a:t>zjawisko</a:t>
            </a: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pl-PL" sz="16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przeprowadzenie wspólnej kampanii aktywizującej, skierowanej zarówno </a:t>
            </a:r>
            <a:r>
              <a:rPr lang="pl-PL" sz="1600" dirty="0" smtClean="0"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600" dirty="0" smtClean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 smtClean="0">
                <a:ea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osób dorosłych, jak i do dzieci i młodzieży, w tym opracowanie spotu </a:t>
            </a:r>
            <a:r>
              <a:rPr lang="pl-PL" sz="1600" dirty="0" smtClean="0">
                <a:ea typeface="Calibri" panose="020F0502020204030204" pitchFamily="34" charset="0"/>
                <a:cs typeface="Calibri" panose="020F0502020204030204" pitchFamily="34" charset="0"/>
              </a:rPr>
              <a:t>edukacyjnego</a:t>
            </a:r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pl-PL" sz="16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kooperacja w organizacji projektów 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profilaktyczno-edukacyjnych</a:t>
            </a: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658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95"/>
          <a:stretch/>
        </p:blipFill>
        <p:spPr>
          <a:xfrm>
            <a:off x="4283968" y="3068960"/>
            <a:ext cx="4248472" cy="3433385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5122" name="Obraz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214546" y="0"/>
            <a:ext cx="6929454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467544" y="1124744"/>
            <a:ext cx="813690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15 października 2021 r. Pan Wojewoda Pomorski Dariusz Drelich zorganizował wideokonferencję </a:t>
            </a:r>
            <a:b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ze starostami powiatów i prezydentami miast województwa pomorskiego, w której </a:t>
            </a: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uczestniczył 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Pan Mariusz </a:t>
            </a:r>
            <a:r>
              <a:rPr lang="pl-PL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Łuczyk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Wicewojewoda Pomorski, Pan insp. Krzysztof </a:t>
            </a:r>
            <a:r>
              <a:rPr lang="pl-PL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Kozelan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I Zastępca Komendanta Wojewódzkiego Policji w Gdańsku, Pani Małgorzata </a:t>
            </a:r>
            <a:r>
              <a:rPr lang="pl-PL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Bielang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Pomorski Kurator Oświaty. W takcie spotkania zasygnalizowano problem związany z samobójstwami wśród dzieci </a:t>
            </a:r>
            <a:b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 młodzieży i poproszono Państwa starostów/prezydentów miast o pomoc w zorganizowaniu spotkania członków grupy roboczej w którym uczestniczyć miałby:</a:t>
            </a:r>
          </a:p>
          <a:p>
            <a:endParaRPr lang="pl-PL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ierownik komórki ds. oświaty,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ierownik komórki ds. zdrowia,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kurator zawodowym rodzinny,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yrektor MOPS / GOPS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yrektor MCPR / GCPR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nna osoba, która realizuje zadania 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w przedmiotowym obszarze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855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214546" y="0"/>
            <a:ext cx="6929454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611560" y="3717032"/>
            <a:ext cx="2592288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539552" y="1268760"/>
            <a:ext cx="81369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dirty="0" smtClean="0"/>
              <a:t>Funkcjonariusze Wydziału </a:t>
            </a:r>
            <a:r>
              <a:rPr lang="pl-PL" sz="1600" dirty="0"/>
              <a:t>Prewencji KWP w Gdańsku </a:t>
            </a:r>
            <a:r>
              <a:rPr lang="pl-PL" sz="1600" dirty="0" smtClean="0"/>
              <a:t>opracowują miesięczne </a:t>
            </a:r>
            <a:r>
              <a:rPr lang="pl-PL" sz="1600" dirty="0" smtClean="0">
                <a:solidFill>
                  <a:srgbClr val="0070C0"/>
                </a:solidFill>
              </a:rPr>
              <a:t>„</a:t>
            </a:r>
            <a:r>
              <a:rPr lang="pl-PL" sz="1600" i="1" dirty="0" smtClean="0">
                <a:solidFill>
                  <a:srgbClr val="0070C0"/>
                </a:solidFill>
              </a:rPr>
              <a:t>Informacje dotyczące </a:t>
            </a:r>
            <a:r>
              <a:rPr lang="pl-PL" sz="1600" i="1" dirty="0">
                <a:solidFill>
                  <a:srgbClr val="0070C0"/>
                </a:solidFill>
              </a:rPr>
              <a:t>usiłowań i samobójstw skutecznych osób do 18 roku życia na terenie województwa </a:t>
            </a:r>
            <a:r>
              <a:rPr lang="pl-PL" sz="1600" i="1" dirty="0" smtClean="0">
                <a:solidFill>
                  <a:srgbClr val="0070C0"/>
                </a:solidFill>
              </a:rPr>
              <a:t>pomorskiego”</a:t>
            </a:r>
            <a:r>
              <a:rPr lang="pl-PL" sz="1600" i="1" dirty="0" smtClean="0"/>
              <a:t>,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dirty="0"/>
              <a:t>które po zatwierdzeniu </a:t>
            </a:r>
            <a:r>
              <a:rPr lang="pl-PL" sz="1600" dirty="0" smtClean="0"/>
              <a:t>przez I </a:t>
            </a:r>
            <a:r>
              <a:rPr lang="pl-PL" sz="1600" dirty="0"/>
              <a:t>Zastępcę Komendanta Wojewódzkiego Policji </a:t>
            </a:r>
            <a:r>
              <a:rPr lang="pl-PL" sz="1600" dirty="0" smtClean="0"/>
              <a:t>  w </a:t>
            </a:r>
            <a:r>
              <a:rPr lang="pl-PL" sz="1600" dirty="0"/>
              <a:t>Gdańsku </a:t>
            </a:r>
            <a:r>
              <a:rPr lang="pl-PL" sz="1600" dirty="0" smtClean="0"/>
              <a:t>przesłane są </a:t>
            </a:r>
            <a:r>
              <a:rPr lang="pl-PL" sz="1600" dirty="0"/>
              <a:t>do </a:t>
            </a:r>
            <a:r>
              <a:rPr lang="pl-PL" sz="1600" dirty="0" smtClean="0"/>
              <a:t>jednostek miejskich i powiatowych Policji </a:t>
            </a:r>
            <a:r>
              <a:rPr lang="pl-PL" sz="1600" dirty="0"/>
              <a:t>województwa pomorskiego oraz Wydziału do Walki </a:t>
            </a:r>
            <a:r>
              <a:rPr lang="pl-PL" sz="1600" dirty="0" smtClean="0"/>
              <a:t>z </a:t>
            </a:r>
            <a:r>
              <a:rPr lang="pl-PL" sz="1600" dirty="0"/>
              <a:t>Cyberprzestępczością KWP w Gdańsku, celem zapoznania </a:t>
            </a:r>
            <a:r>
              <a:rPr lang="pl-PL" sz="1600" dirty="0" smtClean="0"/>
              <a:t>i </a:t>
            </a:r>
            <a:r>
              <a:rPr lang="pl-PL" sz="1600" dirty="0"/>
              <a:t>realizacji zawartych </a:t>
            </a:r>
            <a:r>
              <a:rPr lang="pl-PL" sz="1600" dirty="0" smtClean="0"/>
              <a:t>w </a:t>
            </a:r>
            <a:r>
              <a:rPr lang="pl-PL" sz="1600" dirty="0"/>
              <a:t>nich </a:t>
            </a:r>
            <a:r>
              <a:rPr lang="pl-PL" sz="1600" dirty="0" smtClean="0"/>
              <a:t>wniosków dotyczących między innymi:</a:t>
            </a:r>
          </a:p>
          <a:p>
            <a:pPr algn="just"/>
            <a:endParaRPr lang="pl-PL" sz="1600" dirty="0" smtClean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l-PL" sz="1600" dirty="0" smtClean="0"/>
              <a:t>nawiązania </a:t>
            </a:r>
            <a:r>
              <a:rPr lang="pl-PL" sz="1600" dirty="0"/>
              <a:t>współpracy z </a:t>
            </a:r>
            <a:r>
              <a:rPr lang="pl-PL" sz="1600" dirty="0" smtClean="0"/>
              <a:t>dyrektorami szkół, pedagogami oraz </a:t>
            </a:r>
            <a:r>
              <a:rPr lang="pl-PL" sz="1600" dirty="0"/>
              <a:t>psychologami </a:t>
            </a:r>
            <a:r>
              <a:rPr lang="pl-PL" sz="1600" dirty="0" smtClean="0"/>
              <a:t> </a:t>
            </a:r>
            <a:br>
              <a:rPr lang="pl-PL" sz="1600" dirty="0" smtClean="0"/>
            </a:br>
            <a:r>
              <a:rPr lang="pl-PL" sz="1600" dirty="0" smtClean="0"/>
              <a:t>szkolnymi</a:t>
            </a:r>
            <a:r>
              <a:rPr lang="pl-PL" sz="1600" dirty="0"/>
              <a:t>, </a:t>
            </a:r>
            <a:r>
              <a:rPr lang="pl-PL" sz="1600" dirty="0" smtClean="0"/>
              <a:t>mającej </a:t>
            </a:r>
            <a:r>
              <a:rPr lang="pl-PL" sz="1600" dirty="0"/>
              <a:t>na celu nakreślenie skali problemu oraz </a:t>
            </a:r>
            <a:r>
              <a:rPr lang="pl-PL" sz="1600" dirty="0" smtClean="0"/>
              <a:t>motywowanie</a:t>
            </a:r>
            <a:br>
              <a:rPr lang="pl-PL" sz="1600" dirty="0" smtClean="0"/>
            </a:br>
            <a:r>
              <a:rPr lang="pl-PL" sz="1600" dirty="0" smtClean="0"/>
              <a:t>do wzmożonych </a:t>
            </a:r>
            <a:r>
              <a:rPr lang="pl-PL" sz="1600" dirty="0"/>
              <a:t>działań dotyczących podniesienia świadomości uczniów </a:t>
            </a:r>
            <a:br>
              <a:rPr lang="pl-PL" sz="1600" dirty="0"/>
            </a:br>
            <a:r>
              <a:rPr lang="pl-PL" sz="1600" dirty="0" smtClean="0"/>
              <a:t>w </a:t>
            </a:r>
            <a:r>
              <a:rPr lang="pl-PL" sz="1600" dirty="0"/>
              <a:t>zakresie radzenia sobie w sytuacjach </a:t>
            </a:r>
            <a:r>
              <a:rPr lang="pl-PL" sz="1600" dirty="0" smtClean="0"/>
              <a:t>trudnych,</a:t>
            </a:r>
          </a:p>
          <a:p>
            <a:pPr algn="just"/>
            <a:endParaRPr lang="pl-PL" sz="1600" dirty="0" smtClean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prstClr val="black"/>
                </a:solidFill>
              </a:rPr>
              <a:t>włączenia </a:t>
            </a:r>
            <a:r>
              <a:rPr lang="pl-PL" sz="1600" dirty="0">
                <a:solidFill>
                  <a:prstClr val="black"/>
                </a:solidFill>
              </a:rPr>
              <a:t>problematyki samobójstw do tematyki spotkań z rodzicami oraz opiekunami prawnymi, m.in. w trakcie wywiadówek w </a:t>
            </a:r>
            <a:r>
              <a:rPr lang="pl-PL" sz="1600" dirty="0" smtClean="0">
                <a:solidFill>
                  <a:prstClr val="black"/>
                </a:solidFill>
              </a:rPr>
              <a:t>placówkach </a:t>
            </a:r>
            <a:r>
              <a:rPr lang="pl-PL" sz="1600" dirty="0">
                <a:solidFill>
                  <a:prstClr val="black"/>
                </a:solidFill>
              </a:rPr>
              <a:t>oświatowych, jak również spotkań </a:t>
            </a:r>
            <a:r>
              <a:rPr lang="pl-PL" sz="1600" dirty="0" smtClean="0">
                <a:solidFill>
                  <a:prstClr val="black"/>
                </a:solidFill>
              </a:rPr>
              <a:t>online,</a:t>
            </a:r>
          </a:p>
          <a:p>
            <a:pPr lvl="0" algn="just"/>
            <a:endParaRPr lang="pl-PL" sz="1600" dirty="0">
              <a:solidFill>
                <a:prstClr val="black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prstClr val="black"/>
                </a:solidFill>
              </a:rPr>
              <a:t>z</a:t>
            </a:r>
            <a:r>
              <a:rPr lang="pl-PL" sz="1600" dirty="0" smtClean="0">
                <a:solidFill>
                  <a:prstClr val="black"/>
                </a:solidFill>
              </a:rPr>
              <a:t>intensyfikowania działań profilaktycznych (artykuły prasowe, pogadanki, kampania      w social mediach itp.),</a:t>
            </a:r>
          </a:p>
        </p:txBody>
      </p:sp>
    </p:spTree>
    <p:extLst>
      <p:ext uri="{BB962C8B-B14F-4D97-AF65-F5344CB8AC3E}">
        <p14:creationId xmlns:p14="http://schemas.microsoft.com/office/powerpoint/2010/main" xmlns="" val="22692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214546" y="0"/>
            <a:ext cx="6929454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611560" y="3717032"/>
            <a:ext cx="2592288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99592" y="3501008"/>
            <a:ext cx="3240360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467544" y="1238850"/>
            <a:ext cx="80648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prstClr val="black"/>
                </a:solidFill>
              </a:rPr>
              <a:t>nawiązanie </a:t>
            </a:r>
            <a:r>
              <a:rPr lang="pl-PL" sz="1600" dirty="0">
                <a:solidFill>
                  <a:prstClr val="black"/>
                </a:solidFill>
              </a:rPr>
              <a:t>współpracy z centrami pomocy rodzinie, celem bieżącej wymiany </a:t>
            </a:r>
            <a:r>
              <a:rPr lang="pl-PL" sz="1600" dirty="0" smtClean="0">
                <a:solidFill>
                  <a:prstClr val="black"/>
                </a:solidFill>
              </a:rPr>
              <a:t>    </a:t>
            </a:r>
            <a:br>
              <a:rPr lang="pl-PL" sz="1600" dirty="0" smtClean="0">
                <a:solidFill>
                  <a:prstClr val="black"/>
                </a:solidFill>
              </a:rPr>
            </a:br>
            <a:r>
              <a:rPr lang="pl-PL" sz="1600" dirty="0" smtClean="0">
                <a:solidFill>
                  <a:prstClr val="black"/>
                </a:solidFill>
              </a:rPr>
              <a:t>informacji </a:t>
            </a:r>
            <a:r>
              <a:rPr lang="pl-PL" sz="1600" dirty="0">
                <a:solidFill>
                  <a:prstClr val="black"/>
                </a:solidFill>
              </a:rPr>
              <a:t>w przedmiotowej </a:t>
            </a:r>
            <a:r>
              <a:rPr lang="pl-PL" sz="1600" dirty="0" smtClean="0">
                <a:solidFill>
                  <a:prstClr val="black"/>
                </a:solidFill>
              </a:rPr>
              <a:t>tematyce,</a:t>
            </a:r>
          </a:p>
          <a:p>
            <a:pPr lvl="0" algn="just"/>
            <a:endParaRPr lang="pl-PL" sz="1600" dirty="0" smtClean="0">
              <a:solidFill>
                <a:prstClr val="black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prstClr val="black"/>
                </a:solidFill>
              </a:rPr>
              <a:t>z</a:t>
            </a:r>
            <a:r>
              <a:rPr lang="pl-PL" sz="1600" dirty="0" smtClean="0">
                <a:solidFill>
                  <a:prstClr val="black"/>
                </a:solidFill>
              </a:rPr>
              <a:t>lecania zadań dzielnicowym </a:t>
            </a:r>
            <a:r>
              <a:rPr lang="pl-PL" sz="1600" dirty="0">
                <a:solidFill>
                  <a:prstClr val="black"/>
                </a:solidFill>
              </a:rPr>
              <a:t>w zakresie rozpoznawania problemów dzieci </a:t>
            </a:r>
            <a:br>
              <a:rPr lang="pl-PL" sz="1600" dirty="0">
                <a:solidFill>
                  <a:prstClr val="black"/>
                </a:solidFill>
              </a:rPr>
            </a:br>
            <a:r>
              <a:rPr lang="pl-PL" sz="1600" dirty="0" smtClean="0">
                <a:solidFill>
                  <a:prstClr val="black"/>
                </a:solidFill>
              </a:rPr>
              <a:t>i </a:t>
            </a:r>
            <a:r>
              <a:rPr lang="pl-PL" sz="1600" dirty="0">
                <a:solidFill>
                  <a:prstClr val="black"/>
                </a:solidFill>
              </a:rPr>
              <a:t>młodzieży, w trakcie odwiedzin posesyjnych, celem udzielenia informacji </a:t>
            </a:r>
            <a:br>
              <a:rPr lang="pl-PL" sz="1600" dirty="0">
                <a:solidFill>
                  <a:prstClr val="black"/>
                </a:solidFill>
              </a:rPr>
            </a:br>
            <a:r>
              <a:rPr lang="pl-PL" sz="1600" dirty="0">
                <a:solidFill>
                  <a:prstClr val="black"/>
                </a:solidFill>
              </a:rPr>
              <a:t>o możliwości skorzystania z placówek pomocowych na danym </a:t>
            </a:r>
            <a:r>
              <a:rPr lang="pl-PL" sz="1600" dirty="0" smtClean="0">
                <a:solidFill>
                  <a:prstClr val="black"/>
                </a:solidFill>
              </a:rPr>
              <a:t>terenie,</a:t>
            </a:r>
          </a:p>
          <a:p>
            <a:pPr lvl="0" algn="just"/>
            <a:endParaRPr lang="pl-PL" sz="1600" dirty="0" smtClean="0">
              <a:solidFill>
                <a:prstClr val="black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prstClr val="black"/>
                </a:solidFill>
              </a:rPr>
              <a:t>systematyczne </a:t>
            </a:r>
            <a:r>
              <a:rPr lang="pl-PL" sz="1600" dirty="0">
                <a:solidFill>
                  <a:prstClr val="black"/>
                </a:solidFill>
              </a:rPr>
              <a:t>aktualizowanie baz danych placówek funkcjonujących </a:t>
            </a:r>
            <a:r>
              <a:rPr lang="pl-PL" sz="1600" dirty="0" smtClean="0">
                <a:solidFill>
                  <a:prstClr val="black"/>
                </a:solidFill>
              </a:rPr>
              <a:t>na </a:t>
            </a:r>
            <a:r>
              <a:rPr lang="pl-PL" sz="1600" dirty="0">
                <a:solidFill>
                  <a:prstClr val="black"/>
                </a:solidFill>
              </a:rPr>
              <a:t>terenie danego powiatu, świadczących </a:t>
            </a:r>
            <a:r>
              <a:rPr lang="pl-PL" sz="1600" dirty="0" smtClean="0">
                <a:solidFill>
                  <a:prstClr val="black"/>
                </a:solidFill>
              </a:rPr>
              <a:t>pomoc,</a:t>
            </a:r>
          </a:p>
          <a:p>
            <a:pPr lvl="0" algn="just"/>
            <a:endParaRPr lang="pl-PL" sz="1600" dirty="0" smtClean="0">
              <a:solidFill>
                <a:prstClr val="black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l-PL" sz="1600" dirty="0" smtClean="0">
                <a:solidFill>
                  <a:prstClr val="black"/>
                </a:solidFill>
              </a:rPr>
              <a:t>monitorowanie </a:t>
            </a:r>
            <a:r>
              <a:rPr lang="pl-PL" sz="1600" dirty="0">
                <a:solidFill>
                  <a:prstClr val="black"/>
                </a:solidFill>
              </a:rPr>
              <a:t>sieci społecznościowych, ze szczególnym zwróceniem uwagi </a:t>
            </a:r>
            <a:r>
              <a:rPr lang="pl-PL" sz="1600" dirty="0" smtClean="0">
                <a:solidFill>
                  <a:prstClr val="black"/>
                </a:solidFill>
              </a:rPr>
              <a:t/>
            </a:r>
            <a:br>
              <a:rPr lang="pl-PL" sz="1600" dirty="0" smtClean="0">
                <a:solidFill>
                  <a:prstClr val="black"/>
                </a:solidFill>
              </a:rPr>
            </a:br>
            <a:r>
              <a:rPr lang="pl-PL" sz="1600" dirty="0" smtClean="0">
                <a:solidFill>
                  <a:prstClr val="black"/>
                </a:solidFill>
              </a:rPr>
              <a:t>na </a:t>
            </a:r>
            <a:r>
              <a:rPr lang="pl-PL" sz="1600" dirty="0">
                <a:solidFill>
                  <a:prstClr val="black"/>
                </a:solidFill>
              </a:rPr>
              <a:t>pojawiające się zagrożenia dla osób do 18 roku życia, które mogą skutkować popełnieniem przez te osoby </a:t>
            </a:r>
            <a:r>
              <a:rPr lang="pl-PL" sz="1600" dirty="0" smtClean="0">
                <a:solidFill>
                  <a:prstClr val="black"/>
                </a:solidFill>
              </a:rPr>
              <a:t>samobójstwa. </a:t>
            </a:r>
            <a:endParaRPr lang="pl-PL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024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214546" y="0"/>
            <a:ext cx="6929454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611560" y="3717032"/>
            <a:ext cx="2592288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99592" y="3501008"/>
            <a:ext cx="3240360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395536" y="1443841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Na stronach </a:t>
            </a: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internetowych jednostek miejskich i powiatowych Policji oraz Komendy Wojewódzkiej Policji w Gdańsku 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umieszczono baner </a:t>
            </a: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z odnośnikiem 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strony internetowej, na której umieszczone zostały informacje dotyczące </a:t>
            </a:r>
            <a:r>
              <a:rPr lang="pl-PL" sz="1600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dyżurów poradni psychologiczno-pedagogicznych na terenie województwa pomorskiego </a:t>
            </a: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dla dyrektorów, nauczycieli, uczniów i rodziców z uwzględnieniem informacji dotyczących nazwy poradni, adresu, dnia i godzin dyżurów, danych dyżurujących psychologów/pedagogów wraz z numerami telefonów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4149096"/>
            <a:ext cx="6203473" cy="241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1917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214546" y="0"/>
            <a:ext cx="6929454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611560" y="3717032"/>
            <a:ext cx="2592288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99592" y="3501008"/>
            <a:ext cx="3240360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17824"/>
            <a:ext cx="9144000" cy="604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8021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214546" y="0"/>
            <a:ext cx="6929454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611560" y="3717032"/>
            <a:ext cx="2592288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99592" y="3501008"/>
            <a:ext cx="3240360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9116" y="1825576"/>
            <a:ext cx="5421671" cy="356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2279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214546" y="0"/>
            <a:ext cx="6929454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611560" y="3717032"/>
            <a:ext cx="2592288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99592" y="3501008"/>
            <a:ext cx="3240360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907704" y="3105835"/>
            <a:ext cx="495029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</a:rPr>
              <a:t>DZIĘKUJĘ ZA UWAGĘ</a:t>
            </a:r>
          </a:p>
          <a:p>
            <a:pPr algn="ctr"/>
            <a:endParaRPr lang="pl-PL" sz="4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l-PL" sz="1600" b="1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</a:rPr>
              <a:t>ł. insp. Iwona Kuczyńska</a:t>
            </a:r>
          </a:p>
          <a:p>
            <a:pPr algn="ctr"/>
            <a:endParaRPr lang="pl-PL" sz="1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</a:rPr>
              <a:t>Naczelnik Wydziału Prewencji</a:t>
            </a:r>
          </a:p>
          <a:p>
            <a:pPr algn="ctr"/>
            <a:r>
              <a:rPr lang="pl-PL" sz="1600" b="1" dirty="0" smtClean="0">
                <a:solidFill>
                  <a:schemeClr val="tx2">
                    <a:lumMod val="75000"/>
                  </a:schemeClr>
                </a:solidFill>
              </a:rPr>
              <a:t>Komendy Wojewódzkiej Policji w Gdańsku</a:t>
            </a:r>
          </a:p>
          <a:p>
            <a:endParaRPr lang="pl-PL" sz="4000" b="1" dirty="0"/>
          </a:p>
        </p:txBody>
      </p:sp>
    </p:spTree>
    <p:extLst>
      <p:ext uri="{BB962C8B-B14F-4D97-AF65-F5344CB8AC3E}">
        <p14:creationId xmlns:p14="http://schemas.microsoft.com/office/powerpoint/2010/main" xmlns="" val="896672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552" y="1268760"/>
            <a:ext cx="7870032" cy="4412261"/>
          </a:xfrm>
          <a:prstGeom prst="rect">
            <a:avLst/>
          </a:prstGeom>
        </p:spPr>
      </p:pic>
      <p:pic>
        <p:nvPicPr>
          <p:cNvPr id="5122" name="Obraz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214546" y="0"/>
            <a:ext cx="6929454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" name="pole tekstowe 19"/>
          <p:cNvSpPr txBox="1"/>
          <p:nvPr/>
        </p:nvSpPr>
        <p:spPr>
          <a:xfrm>
            <a:off x="107504" y="1988840"/>
            <a:ext cx="885698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W skali światowej </a:t>
            </a: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życie </a:t>
            </a:r>
            <a:r>
              <a:rPr lang="pl-PL" sz="36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odbiera sobie </a:t>
            </a: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pl-PL" sz="44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co roku </a:t>
            </a: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ponad  </a:t>
            </a:r>
            <a:r>
              <a:rPr lang="pl-PL" sz="44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800 tysięcy osób</a:t>
            </a:r>
          </a:p>
          <a:p>
            <a:pPr algn="ctr"/>
            <a:r>
              <a:rPr lang="pl-PL" sz="3600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co</a:t>
            </a:r>
            <a:r>
              <a:rPr lang="pl-PL" sz="66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pl-PL" sz="44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40 sekund </a:t>
            </a:r>
            <a:r>
              <a:rPr lang="pl-PL" sz="4000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ginie z tego powodu </a:t>
            </a:r>
          </a:p>
          <a:p>
            <a:pPr algn="ctr"/>
            <a:r>
              <a:rPr lang="pl-PL" sz="40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1 osoba</a:t>
            </a:r>
            <a:r>
              <a:rPr lang="pl-PL" sz="36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.</a:t>
            </a:r>
          </a:p>
          <a:p>
            <a:pPr algn="ctr"/>
            <a:endParaRPr lang="pl-PL" sz="6600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/>
            <a:endParaRPr lang="pl-PL" sz="2800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/>
            <a:r>
              <a:rPr lang="pl-PL" sz="1000" dirty="0"/>
              <a:t>Ź</a:t>
            </a:r>
            <a:r>
              <a:rPr lang="pl-PL" sz="1000" dirty="0" smtClean="0"/>
              <a:t>ródło: Zapobieganie samobójstwom. Imperatyw ogólnoświatowy, red. naukowa wyd. polskiego Brunon </a:t>
            </a:r>
            <a:r>
              <a:rPr lang="pl-PL" sz="1000" dirty="0" err="1" smtClean="0"/>
              <a:t>Hołyst</a:t>
            </a:r>
            <a:r>
              <a:rPr lang="pl-PL" sz="1000" dirty="0" smtClean="0"/>
              <a:t>, str. 11, 23 </a:t>
            </a:r>
          </a:p>
        </p:txBody>
      </p:sp>
    </p:spTree>
    <p:extLst>
      <p:ext uri="{BB962C8B-B14F-4D97-AF65-F5344CB8AC3E}">
        <p14:creationId xmlns:p14="http://schemas.microsoft.com/office/powerpoint/2010/main" xmlns="" val="2013288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214546" y="0"/>
            <a:ext cx="6929454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412776"/>
            <a:ext cx="6055973" cy="4967790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7" name="pole tekstowe 6"/>
          <p:cNvSpPr txBox="1"/>
          <p:nvPr/>
        </p:nvSpPr>
        <p:spPr>
          <a:xfrm>
            <a:off x="1403648" y="5733256"/>
            <a:ext cx="2304256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51520" y="2492896"/>
            <a:ext cx="864096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W </a:t>
            </a: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Polsce </a:t>
            </a:r>
            <a:r>
              <a:rPr lang="pl-PL" sz="36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w </a:t>
            </a: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2021 roku</a:t>
            </a:r>
            <a:r>
              <a:rPr lang="pl-PL" sz="36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, </a:t>
            </a:r>
            <a:endParaRPr lang="pl-PL" sz="3600" dirty="0" smtClean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/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życie odebrało </a:t>
            </a:r>
            <a:r>
              <a:rPr lang="pl-PL" sz="36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sobie </a:t>
            </a: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pl-PL" sz="44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5201 osób.</a:t>
            </a:r>
          </a:p>
          <a:p>
            <a:pPr algn="ctr"/>
            <a:r>
              <a:rPr lang="pl-PL" sz="3600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Każdego dnia </a:t>
            </a:r>
            <a:r>
              <a:rPr lang="pl-PL" sz="4000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śmierć z tego powodu poniosło</a:t>
            </a:r>
            <a:br>
              <a:rPr lang="pl-PL" sz="4000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pl-PL" sz="44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14 osób.</a:t>
            </a:r>
          </a:p>
          <a:p>
            <a:pPr algn="ctr"/>
            <a:endParaRPr lang="pl-PL" sz="4400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/>
            <a:endParaRPr lang="pl-PL" sz="1400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/>
            <a:r>
              <a:rPr lang="pl-PL" sz="1000" dirty="0"/>
              <a:t>Ź</a:t>
            </a:r>
            <a:r>
              <a:rPr lang="pl-PL" sz="1000" dirty="0" smtClean="0"/>
              <a:t>ródło: Dane statystyczne WWK KWP w Gdańsku</a:t>
            </a:r>
          </a:p>
        </p:txBody>
      </p:sp>
    </p:spTree>
    <p:extLst>
      <p:ext uri="{BB962C8B-B14F-4D97-AF65-F5344CB8AC3E}">
        <p14:creationId xmlns:p14="http://schemas.microsoft.com/office/powerpoint/2010/main" xmlns="" val="2139483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214546" y="0"/>
            <a:ext cx="6929454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4499992" y="2996952"/>
            <a:ext cx="3024336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899592" y="1256467"/>
            <a:ext cx="748883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6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36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Samobójstwo jest obecnie </a:t>
            </a: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najczęstszą </a:t>
            </a:r>
          </a:p>
          <a:p>
            <a:pPr algn="ctr">
              <a:lnSpc>
                <a:spcPct val="150000"/>
              </a:lnSpc>
            </a:pPr>
            <a:r>
              <a:rPr lang="pl-PL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(po wypadkach komunikacyjnych) </a:t>
            </a:r>
          </a:p>
          <a:p>
            <a:pPr algn="ctr">
              <a:lnSpc>
                <a:spcPct val="150000"/>
              </a:lnSpc>
            </a:pP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przyczyną </a:t>
            </a:r>
            <a:r>
              <a:rPr lang="pl-PL" sz="36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śmierci </a:t>
            </a:r>
            <a:endParaRPr lang="pl-PL" sz="36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wśród </a:t>
            </a:r>
            <a:r>
              <a:rPr lang="pl-PL" sz="36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dzieci i nastolatków</a:t>
            </a: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pl-PL" sz="36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pl-PL" sz="1000" dirty="0"/>
              <a:t>Źródło: Dane </a:t>
            </a:r>
            <a:r>
              <a:rPr lang="pl-PL" sz="1000" dirty="0" smtClean="0"/>
              <a:t>Światowej Organizacji Zdrowia WHO</a:t>
            </a:r>
            <a:endParaRPr lang="pl-PL" sz="1000" dirty="0"/>
          </a:p>
          <a:p>
            <a:pPr algn="ctr">
              <a:lnSpc>
                <a:spcPct val="200000"/>
              </a:lnSpc>
            </a:pPr>
            <a:endParaRPr lang="pl-PL" sz="16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555277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214546" y="0"/>
            <a:ext cx="6929454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683568" y="1124744"/>
            <a:ext cx="777686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DLACZEGO ?</a:t>
            </a:r>
          </a:p>
          <a:p>
            <a:endParaRPr lang="pl-PL" dirty="0" smtClean="0"/>
          </a:p>
          <a:p>
            <a:endParaRPr lang="pl-PL" sz="5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c</a:t>
            </a:r>
            <a:r>
              <a:rPr lang="pl-PL" dirty="0" smtClean="0"/>
              <a:t>horoba psychiczna/zaburzenia psychiczne,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zawód miłosny,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 smtClean="0"/>
              <a:t>nieporozumienie rodzinne/przemoc </a:t>
            </a:r>
            <a:r>
              <a:rPr lang="pl-PL" dirty="0"/>
              <a:t>w </a:t>
            </a:r>
            <a:r>
              <a:rPr lang="pl-PL" dirty="0" smtClean="0"/>
              <a:t>rodzinie,</a:t>
            </a:r>
            <a:endParaRPr lang="pl-PL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problemy w </a:t>
            </a:r>
            <a:r>
              <a:rPr lang="pl-PL" dirty="0" smtClean="0"/>
              <a:t>szkole/odrzucenie przez grupę rówieśniczą/przemoc rówieśnicza,</a:t>
            </a:r>
            <a:endParaRPr lang="pl-PL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 smtClean="0"/>
              <a:t>konflikty z osobami spoza rodziny,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/>
              <a:t>ś</a:t>
            </a:r>
            <a:r>
              <a:rPr lang="pl-PL" dirty="0" smtClean="0"/>
              <a:t>mierć bliskiej osoby,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 smtClean="0"/>
              <a:t>pogorszenie lub nagła </a:t>
            </a:r>
            <a:r>
              <a:rPr lang="pl-PL" dirty="0"/>
              <a:t>u</a:t>
            </a:r>
            <a:r>
              <a:rPr lang="pl-PL" dirty="0" smtClean="0"/>
              <a:t>trata zdrowia.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xmlns="" val="1388040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214546" y="0"/>
            <a:ext cx="6929454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611560" y="3140968"/>
            <a:ext cx="77768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</a:rPr>
              <a:t>DANE STATYSTYCZNE</a:t>
            </a:r>
          </a:p>
          <a:p>
            <a:pPr algn="ctr"/>
            <a:endParaRPr lang="pl-PL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DOTYCZĄCE WOJEWÓDZTWA POMORSKIEGO</a:t>
            </a:r>
            <a:endParaRPr lang="pl-PL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214546" y="0"/>
            <a:ext cx="6929454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611560" y="3717032"/>
            <a:ext cx="2592288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xmlns="" val="1602575026"/>
              </p:ext>
            </p:extLst>
          </p:nvPr>
        </p:nvGraphicFramePr>
        <p:xfrm>
          <a:off x="323528" y="1340768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2214546" y="142126"/>
            <a:ext cx="6929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bg1"/>
                </a:solidFill>
              </a:rPr>
              <a:t>Liczba zdarzeń suicydalnych zaistniałych w latach </a:t>
            </a:r>
            <a:r>
              <a:rPr lang="pl-PL" sz="1600" dirty="0" smtClean="0">
                <a:solidFill>
                  <a:schemeClr val="bg1"/>
                </a:solidFill>
              </a:rPr>
              <a:t>2016 - 2021</a:t>
            </a:r>
            <a:endParaRPr lang="pl-PL" sz="1600" dirty="0">
              <a:solidFill>
                <a:schemeClr val="bg1"/>
              </a:solidFill>
            </a:endParaRPr>
          </a:p>
          <a:p>
            <a:pPr algn="ctr"/>
            <a:r>
              <a:rPr lang="pl-PL" sz="1600" dirty="0" smtClean="0">
                <a:solidFill>
                  <a:schemeClr val="bg1"/>
                </a:solidFill>
              </a:rPr>
              <a:t>z podziałem na usiłowania i samobójstwa skuteczne</a:t>
            </a:r>
            <a:endParaRPr lang="pl-PL" sz="1600" dirty="0">
              <a:solidFill>
                <a:schemeClr val="bg1"/>
              </a:solidFill>
            </a:endParaRPr>
          </a:p>
        </p:txBody>
      </p:sp>
      <p:cxnSp>
        <p:nvCxnSpPr>
          <p:cNvPr id="9" name="Łącznik prosty ze strzałką 8"/>
          <p:cNvCxnSpPr/>
          <p:nvPr/>
        </p:nvCxnSpPr>
        <p:spPr>
          <a:xfrm flipV="1">
            <a:off x="1835696" y="3153281"/>
            <a:ext cx="4752528" cy="722032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 flipV="1">
            <a:off x="6588224" y="1340769"/>
            <a:ext cx="1152128" cy="1812512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8763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214546" y="0"/>
            <a:ext cx="6929454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611560" y="3717032"/>
            <a:ext cx="2592288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190660" y="99537"/>
            <a:ext cx="6953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bg1"/>
                </a:solidFill>
              </a:rPr>
              <a:t>Liczba zdarzeń </a:t>
            </a:r>
            <a:r>
              <a:rPr lang="pl-PL" sz="1600" dirty="0" err="1" smtClean="0">
                <a:solidFill>
                  <a:schemeClr val="bg1"/>
                </a:solidFill>
              </a:rPr>
              <a:t>suicydalnych</a:t>
            </a:r>
            <a:r>
              <a:rPr lang="pl-PL" sz="1600" dirty="0" smtClean="0">
                <a:solidFill>
                  <a:schemeClr val="bg1"/>
                </a:solidFill>
              </a:rPr>
              <a:t>, w tym samobójstw skutecznych, </a:t>
            </a:r>
          </a:p>
          <a:p>
            <a:pPr algn="ctr"/>
            <a:r>
              <a:rPr lang="pl-PL" sz="1600" dirty="0" smtClean="0">
                <a:solidFill>
                  <a:schemeClr val="bg1"/>
                </a:solidFill>
              </a:rPr>
              <a:t>zaistniałych </a:t>
            </a:r>
            <a:r>
              <a:rPr lang="pl-PL" sz="1600" dirty="0">
                <a:solidFill>
                  <a:schemeClr val="bg1"/>
                </a:solidFill>
              </a:rPr>
              <a:t>w </a:t>
            </a:r>
            <a:r>
              <a:rPr lang="pl-PL" sz="1600" dirty="0" smtClean="0">
                <a:solidFill>
                  <a:schemeClr val="bg1"/>
                </a:solidFill>
              </a:rPr>
              <a:t>latach 2016 - 2021 z podziałem na miejsce wystąpienia </a:t>
            </a:r>
            <a:endParaRPr lang="pl-PL" sz="16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xmlns="" id="{156E1E02-89AC-4730-931A-E91E41238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9250111"/>
              </p:ext>
            </p:extLst>
          </p:nvPr>
        </p:nvGraphicFramePr>
        <p:xfrm>
          <a:off x="399216" y="980729"/>
          <a:ext cx="8496942" cy="5544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788">
                  <a:extLst>
                    <a:ext uri="{9D8B030D-6E8A-4147-A177-3AD203B41FA5}">
                      <a16:colId xmlns:a16="http://schemas.microsoft.com/office/drawing/2014/main" xmlns="" val="720080605"/>
                    </a:ext>
                  </a:extLst>
                </a:gridCol>
                <a:gridCol w="529676"/>
                <a:gridCol w="642211">
                  <a:extLst>
                    <a:ext uri="{9D8B030D-6E8A-4147-A177-3AD203B41FA5}">
                      <a16:colId xmlns:a16="http://schemas.microsoft.com/office/drawing/2014/main" xmlns="" val="1686784545"/>
                    </a:ext>
                  </a:extLst>
                </a:gridCol>
                <a:gridCol w="410141">
                  <a:extLst>
                    <a:ext uri="{9D8B030D-6E8A-4147-A177-3AD203B41FA5}">
                      <a16:colId xmlns:a16="http://schemas.microsoft.com/office/drawing/2014/main" xmlns="" val="3817205813"/>
                    </a:ext>
                  </a:extLst>
                </a:gridCol>
                <a:gridCol w="410141">
                  <a:extLst>
                    <a:ext uri="{9D8B030D-6E8A-4147-A177-3AD203B41FA5}">
                      <a16:colId xmlns:a16="http://schemas.microsoft.com/office/drawing/2014/main" xmlns="" val="3863666926"/>
                    </a:ext>
                  </a:extLst>
                </a:gridCol>
                <a:gridCol w="341784">
                  <a:extLst>
                    <a:ext uri="{9D8B030D-6E8A-4147-A177-3AD203B41FA5}">
                      <a16:colId xmlns:a16="http://schemas.microsoft.com/office/drawing/2014/main" xmlns="" val="3528461327"/>
                    </a:ext>
                  </a:extLst>
                </a:gridCol>
                <a:gridCol w="341784">
                  <a:extLst>
                    <a:ext uri="{9D8B030D-6E8A-4147-A177-3AD203B41FA5}">
                      <a16:colId xmlns:a16="http://schemas.microsoft.com/office/drawing/2014/main" xmlns="" val="3365066434"/>
                    </a:ext>
                  </a:extLst>
                </a:gridCol>
                <a:gridCol w="341784">
                  <a:extLst>
                    <a:ext uri="{9D8B030D-6E8A-4147-A177-3AD203B41FA5}">
                      <a16:colId xmlns:a16="http://schemas.microsoft.com/office/drawing/2014/main" xmlns="" val="3676517622"/>
                    </a:ext>
                  </a:extLst>
                </a:gridCol>
                <a:gridCol w="354905">
                  <a:extLst>
                    <a:ext uri="{9D8B030D-6E8A-4147-A177-3AD203B41FA5}">
                      <a16:colId xmlns:a16="http://schemas.microsoft.com/office/drawing/2014/main" xmlns="" val="2850899287"/>
                    </a:ext>
                  </a:extLst>
                </a:gridCol>
                <a:gridCol w="336065">
                  <a:extLst>
                    <a:ext uri="{9D8B030D-6E8A-4147-A177-3AD203B41FA5}">
                      <a16:colId xmlns:a16="http://schemas.microsoft.com/office/drawing/2014/main" xmlns="" val="1797218982"/>
                    </a:ext>
                  </a:extLst>
                </a:gridCol>
                <a:gridCol w="334502">
                  <a:extLst>
                    <a:ext uri="{9D8B030D-6E8A-4147-A177-3AD203B41FA5}">
                      <a16:colId xmlns:a16="http://schemas.microsoft.com/office/drawing/2014/main" xmlns="" val="1923468310"/>
                    </a:ext>
                  </a:extLst>
                </a:gridCol>
                <a:gridCol w="332939">
                  <a:extLst>
                    <a:ext uri="{9D8B030D-6E8A-4147-A177-3AD203B41FA5}">
                      <a16:colId xmlns:a16="http://schemas.microsoft.com/office/drawing/2014/main" xmlns="" val="601218169"/>
                    </a:ext>
                  </a:extLst>
                </a:gridCol>
                <a:gridCol w="332939">
                  <a:extLst>
                    <a:ext uri="{9D8B030D-6E8A-4147-A177-3AD203B41FA5}">
                      <a16:colId xmlns:a16="http://schemas.microsoft.com/office/drawing/2014/main" xmlns="" val="1866112233"/>
                    </a:ext>
                  </a:extLst>
                </a:gridCol>
                <a:gridCol w="334502">
                  <a:extLst>
                    <a:ext uri="{9D8B030D-6E8A-4147-A177-3AD203B41FA5}">
                      <a16:colId xmlns:a16="http://schemas.microsoft.com/office/drawing/2014/main" xmlns="" val="3472281983"/>
                    </a:ext>
                  </a:extLst>
                </a:gridCol>
                <a:gridCol w="334502">
                  <a:extLst>
                    <a:ext uri="{9D8B030D-6E8A-4147-A177-3AD203B41FA5}">
                      <a16:colId xmlns:a16="http://schemas.microsoft.com/office/drawing/2014/main" xmlns="" val="3175025170"/>
                    </a:ext>
                  </a:extLst>
                </a:gridCol>
                <a:gridCol w="332939">
                  <a:extLst>
                    <a:ext uri="{9D8B030D-6E8A-4147-A177-3AD203B41FA5}">
                      <a16:colId xmlns:a16="http://schemas.microsoft.com/office/drawing/2014/main" xmlns="" val="2076299096"/>
                    </a:ext>
                  </a:extLst>
                </a:gridCol>
                <a:gridCol w="334502">
                  <a:extLst>
                    <a:ext uri="{9D8B030D-6E8A-4147-A177-3AD203B41FA5}">
                      <a16:colId xmlns:a16="http://schemas.microsoft.com/office/drawing/2014/main" xmlns="" val="2635606387"/>
                    </a:ext>
                  </a:extLst>
                </a:gridCol>
                <a:gridCol w="334502">
                  <a:extLst>
                    <a:ext uri="{9D8B030D-6E8A-4147-A177-3AD203B41FA5}">
                      <a16:colId xmlns:a16="http://schemas.microsoft.com/office/drawing/2014/main" xmlns="" val="1657746003"/>
                    </a:ext>
                  </a:extLst>
                </a:gridCol>
                <a:gridCol w="358684">
                  <a:extLst>
                    <a:ext uri="{9D8B030D-6E8A-4147-A177-3AD203B41FA5}">
                      <a16:colId xmlns:a16="http://schemas.microsoft.com/office/drawing/2014/main" xmlns="" val="770660037"/>
                    </a:ext>
                  </a:extLst>
                </a:gridCol>
                <a:gridCol w="307192">
                  <a:extLst>
                    <a:ext uri="{9D8B030D-6E8A-4147-A177-3AD203B41FA5}">
                      <a16:colId xmlns:a16="http://schemas.microsoft.com/office/drawing/2014/main" xmlns="" val="2276511586"/>
                    </a:ext>
                  </a:extLst>
                </a:gridCol>
                <a:gridCol w="332939">
                  <a:extLst>
                    <a:ext uri="{9D8B030D-6E8A-4147-A177-3AD203B41FA5}">
                      <a16:colId xmlns:a16="http://schemas.microsoft.com/office/drawing/2014/main" xmlns="" val="966587446"/>
                    </a:ext>
                  </a:extLst>
                </a:gridCol>
                <a:gridCol w="355521">
                  <a:extLst>
                    <a:ext uri="{9D8B030D-6E8A-4147-A177-3AD203B41FA5}">
                      <a16:colId xmlns:a16="http://schemas.microsoft.com/office/drawing/2014/main" xmlns="" val="4212946234"/>
                    </a:ext>
                  </a:extLst>
                </a:gridCol>
              </a:tblGrid>
              <a:tr h="1239195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ROK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USIŁOWANIE / SKUTECZNE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>
                          <a:effectLst/>
                        </a:rPr>
                        <a:t>WOJ. POMORSKIE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>
                          <a:effectLst/>
                        </a:rPr>
                        <a:t>GDAŃSK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>
                          <a:effectLst/>
                        </a:rPr>
                        <a:t>GDYNIA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>
                          <a:effectLst/>
                        </a:rPr>
                        <a:t>SŁUPSK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>
                          <a:effectLst/>
                        </a:rPr>
                        <a:t>SOPOT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>
                          <a:effectLst/>
                        </a:rPr>
                        <a:t>BYTÓW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>
                          <a:effectLst/>
                        </a:rPr>
                        <a:t>CHOJNICE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>
                          <a:effectLst/>
                        </a:rPr>
                        <a:t>CZŁUCHÓW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>
                          <a:effectLst/>
                        </a:rPr>
                        <a:t>KARTUZY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>
                          <a:effectLst/>
                        </a:rPr>
                        <a:t>KOŚCIERZYNA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>
                          <a:effectLst/>
                        </a:rPr>
                        <a:t>KWIDZYN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>
                          <a:effectLst/>
                        </a:rPr>
                        <a:t>LĘBORK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>
                          <a:effectLst/>
                        </a:rPr>
                        <a:t>MALBORK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>
                          <a:effectLst/>
                        </a:rPr>
                        <a:t>NOWY DWÓR GD.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>
                          <a:effectLst/>
                        </a:rPr>
                        <a:t>PRUSZCZ GD.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>
                          <a:effectLst/>
                        </a:rPr>
                        <a:t>PUCK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>
                          <a:effectLst/>
                        </a:rPr>
                        <a:t>STAROGARD GD.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>
                          <a:effectLst/>
                        </a:rPr>
                        <a:t>SZTUM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>
                          <a:effectLst/>
                        </a:rPr>
                        <a:t>TCZEW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>
                          <a:effectLst/>
                        </a:rPr>
                        <a:t>WEJHEROWO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vert="vert270" anchor="ctr"/>
                </a:tc>
                <a:extLst>
                  <a:ext uri="{0D108BD9-81ED-4DB2-BD59-A6C34878D82A}">
                    <a16:rowId xmlns:a16="http://schemas.microsoft.com/office/drawing/2014/main" xmlns="" val="498975423"/>
                  </a:ext>
                </a:extLst>
              </a:tr>
              <a:tr h="3071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</a:tr>
              <a:tr h="27537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</a:tr>
              <a:tr h="34422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</a:tr>
              <a:tr h="27537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extLst>
                  <a:ext uri="{0D108BD9-81ED-4DB2-BD59-A6C34878D82A}">
                    <a16:rowId xmlns:a16="http://schemas.microsoft.com/office/drawing/2014/main" xmlns="" val="1241961554"/>
                  </a:ext>
                </a:extLst>
              </a:tr>
              <a:tr h="27537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extLst>
                  <a:ext uri="{0D108BD9-81ED-4DB2-BD59-A6C34878D82A}">
                    <a16:rowId xmlns:a16="http://schemas.microsoft.com/office/drawing/2014/main" xmlns="" val="3921555972"/>
                  </a:ext>
                </a:extLst>
              </a:tr>
              <a:tr h="27537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</a:tr>
              <a:tr h="27537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</a:tr>
              <a:tr h="27537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</a:tr>
              <a:tr h="27537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</a:tr>
              <a:tr h="27537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</a:tr>
              <a:tr h="27537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291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</a:tr>
              <a:tr h="27537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</a:tr>
              <a:tr h="27537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Suma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562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extLst>
                  <a:ext uri="{0D108BD9-81ED-4DB2-BD59-A6C34878D82A}">
                    <a16:rowId xmlns:a16="http://schemas.microsoft.com/office/drawing/2014/main" xmlns="" val="3283634071"/>
                  </a:ext>
                </a:extLst>
              </a:tr>
              <a:tr h="31245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</a:tr>
              <a:tr h="31245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611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9675" algn="l"/>
                        </a:tabLst>
                      </a:pPr>
                      <a:r>
                        <a:rPr lang="pl-PL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83752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12052</TotalTime>
  <Words>1251</Words>
  <Application>Microsoft Office PowerPoint</Application>
  <PresentationFormat>Pokaz na ekranie (4:3)</PresentationFormat>
  <Paragraphs>560</Paragraphs>
  <Slides>27</Slides>
  <Notes>27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Andrzej</dc:creator>
  <cp:lastModifiedBy>Internet</cp:lastModifiedBy>
  <cp:revision>1274</cp:revision>
  <cp:lastPrinted>2021-11-24T08:26:51Z</cp:lastPrinted>
  <dcterms:created xsi:type="dcterms:W3CDTF">2016-08-04T16:18:58Z</dcterms:created>
  <dcterms:modified xsi:type="dcterms:W3CDTF">2022-02-09T11:47:31Z</dcterms:modified>
</cp:coreProperties>
</file>