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64" r:id="rId3"/>
    <p:sldId id="650" r:id="rId4"/>
    <p:sldId id="651" r:id="rId5"/>
    <p:sldId id="652" r:id="rId6"/>
    <p:sldId id="653" r:id="rId7"/>
    <p:sldId id="654" r:id="rId8"/>
    <p:sldId id="655" r:id="rId9"/>
    <p:sldId id="656" r:id="rId10"/>
    <p:sldId id="657" r:id="rId11"/>
    <p:sldId id="260" r:id="rId12"/>
  </p:sldIdLst>
  <p:sldSz cx="12192000" cy="6858000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A22A"/>
    <a:srgbClr val="FFE500"/>
    <a:srgbClr val="11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566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C372A-E4E5-4739-94AF-CFDB4D0C58D9}" type="datetimeFigureOut">
              <a:rPr lang="pl-PL" smtClean="0"/>
              <a:t>01.02.2022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C0E6F-F1A6-44E3-A52B-F17460A27D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5020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25;p5">
            <a:extLst>
              <a:ext uri="{FF2B5EF4-FFF2-40B4-BE49-F238E27FC236}">
                <a16:creationId xmlns:a16="http://schemas.microsoft.com/office/drawing/2014/main" id="{B321A1E6-82C9-438D-BD03-87D9F2618A7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02732" y="1465463"/>
            <a:ext cx="10812679" cy="50925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indent="0">
              <a:lnSpc>
                <a:spcPct val="150000"/>
              </a:lnSpc>
              <a:defRPr sz="1900">
                <a:latin typeface="Fira Sans SemiBold" panose="020B0603050000020004" pitchFamily="34" charset="0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" name="Google Shape;26;p5">
            <a:extLst>
              <a:ext uri="{FF2B5EF4-FFF2-40B4-BE49-F238E27FC236}">
                <a16:creationId xmlns:a16="http://schemas.microsoft.com/office/drawing/2014/main" id="{E273C5BD-03D2-49D0-9FC3-F5BDA7FB274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02732" y="2333097"/>
            <a:ext cx="10812679" cy="50925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indent="0">
              <a:defRPr sz="1700">
                <a:latin typeface="Fira Sans" panose="020B0503050000020004" pitchFamily="34" charset="0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4795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końc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25;p5">
            <a:extLst>
              <a:ext uri="{FF2B5EF4-FFF2-40B4-BE49-F238E27FC236}">
                <a16:creationId xmlns:a16="http://schemas.microsoft.com/office/drawing/2014/main" id="{B321A1E6-82C9-438D-BD03-87D9F2618A7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73200" y="1465463"/>
            <a:ext cx="10832163" cy="5726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indent="0">
              <a:lnSpc>
                <a:spcPct val="150000"/>
              </a:lnSpc>
              <a:defRPr sz="1900">
                <a:latin typeface="Fira Sans SemiBold" panose="020B0603050000020004" pitchFamily="34" charset="0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" name="Google Shape;26;p5">
            <a:extLst>
              <a:ext uri="{FF2B5EF4-FFF2-40B4-BE49-F238E27FC236}">
                <a16:creationId xmlns:a16="http://schemas.microsoft.com/office/drawing/2014/main" id="{E273C5BD-03D2-49D0-9FC3-F5BDA7FB274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73201" y="2256091"/>
            <a:ext cx="10832162" cy="5726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>
              <a:defRPr sz="1700">
                <a:latin typeface="Fira Sans" panose="020B0503050000020004" pitchFamily="34" charset="0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88851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2D56BF-1D78-4F5F-BB8C-C8E9D6D30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240" y="1440000"/>
            <a:ext cx="10892414" cy="3885501"/>
          </a:xfr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  <a:latin typeface="Fira Sans" panose="020B0503050000020004" pitchFamily="34" charset="0"/>
              </a:defRPr>
            </a:lvl1pPr>
            <a:lvl2pPr>
              <a:defRPr sz="1200">
                <a:latin typeface="Fira Sans" panose="020B0503050000020004" pitchFamily="34" charset="0"/>
              </a:defRPr>
            </a:lvl2pPr>
            <a:lvl3pPr>
              <a:defRPr sz="1200">
                <a:latin typeface="Fira Sans" panose="020B0503050000020004" pitchFamily="34" charset="0"/>
              </a:defRPr>
            </a:lvl3pPr>
            <a:lvl4pPr>
              <a:defRPr sz="1200">
                <a:latin typeface="Fira Sans" panose="020B0503050000020004" pitchFamily="34" charset="0"/>
              </a:defRPr>
            </a:lvl4pPr>
            <a:lvl5pPr>
              <a:defRPr sz="1200">
                <a:latin typeface="Fira Sans" panose="020B05030500000200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C69F0CD-E404-43AC-8059-B870F3290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16273" y="6356350"/>
            <a:ext cx="1949381" cy="365125"/>
          </a:xfrm>
        </p:spPr>
        <p:txBody>
          <a:bodyPr/>
          <a:lstStyle/>
          <a:p>
            <a:fld id="{E4253669-668D-488D-94DD-56FCB242BF1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230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55805E-2B0C-46BF-B0DC-F3E934D6D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201" y="136525"/>
            <a:ext cx="10822114" cy="948697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50000"/>
              </a:lnSpc>
              <a:defRPr sz="17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47B8D8F-E571-4F8A-80DE-3AEB03E3A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3201" y="1440000"/>
            <a:ext cx="10822114" cy="226043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  <a:latin typeface="Fira Sans" panose="020B05030500000200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E7BC9DA-BC24-4865-B578-99BE3BE30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884716" cy="365125"/>
          </a:xfrm>
        </p:spPr>
        <p:txBody>
          <a:bodyPr/>
          <a:lstStyle/>
          <a:p>
            <a:fld id="{E4253669-668D-488D-94DD-56FCB242BF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365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E08CBF-258E-43C0-AD84-CDE04181E4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3200" y="1477416"/>
            <a:ext cx="5364945" cy="4303760"/>
          </a:xfrm>
        </p:spPr>
        <p:txBody>
          <a:bodyPr>
            <a:normAutofit/>
          </a:bodyPr>
          <a:lstStyle>
            <a:lvl1pPr>
              <a:defRPr sz="1200">
                <a:latin typeface="Fira Sans" panose="020B0503050000020004" pitchFamily="34" charset="0"/>
              </a:defRPr>
            </a:lvl1pPr>
            <a:lvl2pPr>
              <a:defRPr sz="1200">
                <a:latin typeface="Fira Sans" panose="020B0503050000020004" pitchFamily="34" charset="0"/>
              </a:defRPr>
            </a:lvl2pPr>
            <a:lvl3pPr>
              <a:defRPr sz="1200">
                <a:latin typeface="Fira Sans" panose="020B0503050000020004" pitchFamily="34" charset="0"/>
              </a:defRPr>
            </a:lvl3pPr>
            <a:lvl4pPr>
              <a:defRPr sz="1200">
                <a:latin typeface="Fira Sans" panose="020B0503050000020004" pitchFamily="34" charset="0"/>
              </a:defRPr>
            </a:lvl4pPr>
            <a:lvl5pPr>
              <a:defRPr sz="1200">
                <a:latin typeface="Fira Sans" panose="020B05030500000200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8466428-00B1-45E0-B292-A3E83CC87E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3144" y="1477416"/>
            <a:ext cx="5305656" cy="4303759"/>
          </a:xfrm>
        </p:spPr>
        <p:txBody>
          <a:bodyPr>
            <a:normAutofit/>
          </a:bodyPr>
          <a:lstStyle>
            <a:lvl1pPr>
              <a:defRPr sz="1200">
                <a:latin typeface="Fira Sans" panose="020B0503050000020004" pitchFamily="34" charset="0"/>
              </a:defRPr>
            </a:lvl1pPr>
            <a:lvl2pPr>
              <a:defRPr sz="1200">
                <a:latin typeface="Fira Sans" panose="020B0503050000020004" pitchFamily="34" charset="0"/>
              </a:defRPr>
            </a:lvl2pPr>
            <a:lvl3pPr>
              <a:defRPr sz="1200">
                <a:latin typeface="Fira Sans" panose="020B0503050000020004" pitchFamily="34" charset="0"/>
              </a:defRPr>
            </a:lvl3pPr>
            <a:lvl4pPr>
              <a:defRPr sz="1200">
                <a:latin typeface="Fira Sans" panose="020B0503050000020004" pitchFamily="34" charset="0"/>
              </a:defRPr>
            </a:lvl4pPr>
            <a:lvl5pPr>
              <a:defRPr sz="1200">
                <a:latin typeface="Fira Sans" panose="020B05030500000200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D7D7162-D12D-4615-BABB-D56826206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98647" y="6356350"/>
            <a:ext cx="2820153" cy="365125"/>
          </a:xfrm>
        </p:spPr>
        <p:txBody>
          <a:bodyPr/>
          <a:lstStyle/>
          <a:p>
            <a:fld id="{E4253669-668D-488D-94DD-56FCB242BF1B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C6A84B4B-8A62-4E55-993D-DB5594E94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201" y="136525"/>
            <a:ext cx="10822114" cy="948697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50000"/>
              </a:lnSpc>
              <a:defRPr sz="1700"/>
            </a:lvl1pPr>
          </a:lstStyle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826653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775C357-08AF-4DF4-9194-19BD5E725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975149" cy="365125"/>
          </a:xfrm>
        </p:spPr>
        <p:txBody>
          <a:bodyPr/>
          <a:lstStyle/>
          <a:p>
            <a:fld id="{E4253669-668D-488D-94DD-56FCB242BF1B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46F37573-E026-41B3-B27A-B704CF99F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201" y="136525"/>
            <a:ext cx="10822114" cy="948697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50000"/>
              </a:lnSpc>
              <a:defRPr sz="1700"/>
            </a:lvl1pPr>
          </a:lstStyle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90345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0B8C363-488F-4576-B4CF-0A0F215E2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874666" cy="365125"/>
          </a:xfrm>
        </p:spPr>
        <p:txBody>
          <a:bodyPr/>
          <a:lstStyle/>
          <a:p>
            <a:fld id="{E4253669-668D-488D-94DD-56FCB242BF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8739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3CA9EE-F113-4105-B407-9D3E414D9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200" y="1460311"/>
            <a:ext cx="3932237" cy="1037230"/>
          </a:xfrm>
          <a:prstGeom prst="rect">
            <a:avLst/>
          </a:prstGeom>
        </p:spPr>
        <p:txBody>
          <a:bodyPr anchor="t"/>
          <a:lstStyle>
            <a:lvl1pPr>
              <a:lnSpc>
                <a:spcPct val="150000"/>
              </a:lnSpc>
              <a:defRPr sz="17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8376528-AE80-49AE-B970-A6D8D6CF68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693" y="1460310"/>
            <a:ext cx="6271621" cy="411422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124F27C-32B0-4181-824E-694F9BE1D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3199" y="2497542"/>
            <a:ext cx="3932237" cy="3076993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Fira Sans" panose="020B05030500000200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47D3753-87B5-4594-A7CC-B59BFB342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884714" cy="365125"/>
          </a:xfrm>
        </p:spPr>
        <p:txBody>
          <a:bodyPr/>
          <a:lstStyle/>
          <a:p>
            <a:fld id="{E4253669-668D-488D-94DD-56FCB242BF1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677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9168B03-1B26-4EA9-8012-CEB1BB1AAD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73200" y="1446663"/>
            <a:ext cx="10832163" cy="3665164"/>
          </a:xfrm>
        </p:spPr>
        <p:txBody>
          <a:bodyPr vert="eaVert"/>
          <a:lstStyle>
            <a:lvl1pPr>
              <a:defRPr sz="1200">
                <a:latin typeface="Fira Sans" panose="020B0503050000020004" pitchFamily="34" charset="0"/>
              </a:defRPr>
            </a:lvl1pPr>
            <a:lvl2pPr>
              <a:defRPr sz="1200">
                <a:latin typeface="Fira Sans" panose="020B0503050000020004" pitchFamily="34" charset="0"/>
              </a:defRPr>
            </a:lvl2pPr>
            <a:lvl3pPr>
              <a:defRPr sz="1200">
                <a:latin typeface="Fira Sans" panose="020B0503050000020004" pitchFamily="34" charset="0"/>
              </a:defRPr>
            </a:lvl3pPr>
            <a:lvl4pPr>
              <a:defRPr sz="1200">
                <a:latin typeface="Fira Sans" panose="020B0503050000020004" pitchFamily="34" charset="0"/>
              </a:defRPr>
            </a:lvl4pPr>
            <a:lvl5pPr>
              <a:defRPr sz="1200">
                <a:latin typeface="Fira Sans" panose="020B05030500000200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C6C6AE5-F48C-4988-A680-C26F85BCB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2894764" cy="365125"/>
          </a:xfrm>
        </p:spPr>
        <p:txBody>
          <a:bodyPr/>
          <a:lstStyle/>
          <a:p>
            <a:fld id="{E4253669-668D-488D-94DD-56FCB242BF1B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42CFFD5D-03FA-4B13-93E3-D4F8E752A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201" y="136525"/>
            <a:ext cx="10822114" cy="948697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50000"/>
              </a:lnSpc>
              <a:defRPr sz="1700"/>
            </a:lvl1pPr>
          </a:lstStyle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467009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D50E431-0608-44E0-97E4-317DAB0259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88675" y="1460310"/>
            <a:ext cx="2630125" cy="4059142"/>
          </a:xfrm>
          <a:prstGeom prst="rect">
            <a:avLst/>
          </a:prstGeom>
        </p:spPr>
        <p:txBody>
          <a:bodyPr vert="eaVert"/>
          <a:lstStyle>
            <a:lvl1pPr>
              <a:lnSpc>
                <a:spcPct val="150000"/>
              </a:lnSpc>
              <a:defRPr sz="17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6A80ACC-456C-4141-9775-00BAABA57E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73200" y="1460309"/>
            <a:ext cx="8044079" cy="4059142"/>
          </a:xfrm>
        </p:spPr>
        <p:txBody>
          <a:bodyPr vert="eaVert"/>
          <a:lstStyle>
            <a:lvl1pPr>
              <a:defRPr sz="1200">
                <a:latin typeface="Fira Sans" panose="020B0503050000020004" pitchFamily="34" charset="0"/>
              </a:defRPr>
            </a:lvl1pPr>
            <a:lvl2pPr>
              <a:defRPr sz="1200">
                <a:latin typeface="Fira Sans" panose="020B0503050000020004" pitchFamily="34" charset="0"/>
              </a:defRPr>
            </a:lvl2pPr>
            <a:lvl3pPr>
              <a:defRPr sz="1200">
                <a:latin typeface="Fira Sans" panose="020B0503050000020004" pitchFamily="34" charset="0"/>
              </a:defRPr>
            </a:lvl3pPr>
            <a:lvl4pPr>
              <a:defRPr sz="1200">
                <a:latin typeface="Fira Sans" panose="020B0503050000020004" pitchFamily="34" charset="0"/>
              </a:defRPr>
            </a:lvl4pPr>
            <a:lvl5pPr>
              <a:defRPr sz="1200">
                <a:latin typeface="Fira Sans" panose="020B05030500000200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C296DDD-D11F-474F-8E5C-3FCC39439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908200" cy="365125"/>
          </a:xfrm>
        </p:spPr>
        <p:txBody>
          <a:bodyPr/>
          <a:lstStyle/>
          <a:p>
            <a:fld id="{E4253669-668D-488D-94DD-56FCB242BF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6175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5B92188-DBD6-4169-BE67-6C09F1C06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3201" y="1446663"/>
            <a:ext cx="10802018" cy="3665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DFC5260-0273-4B2A-9087-B635E1B513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28646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53669-668D-488D-94DD-56FCB242BF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729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  <p:sldLayoutId id="2147483658" r:id="rId8"/>
    <p:sldLayoutId id="2147483659" r:id="rId9"/>
    <p:sldLayoutId id="214748366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900" kern="1200">
          <a:solidFill>
            <a:schemeClr val="tx1"/>
          </a:solidFill>
          <a:latin typeface="Fira Sans SemiBold" panose="020B06030500000200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6C7F00-72A2-4952-A908-790FA53E76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1859" y="2303253"/>
            <a:ext cx="10809083" cy="2449901"/>
          </a:xfrm>
        </p:spPr>
        <p:txBody>
          <a:bodyPr/>
          <a:lstStyle/>
          <a:p>
            <a:r>
              <a:rPr lang="pl-PL" sz="2800" dirty="0"/>
              <a:t>Regionalny Plan Działań na rzecz Zatrudnienia na 2022 r.</a:t>
            </a:r>
            <a:br>
              <a:rPr lang="pl-PL" sz="2800" dirty="0"/>
            </a:br>
            <a:r>
              <a:rPr lang="pl-PL" sz="2800" dirty="0"/>
              <a:t>dla województwa pomorskiego</a:t>
            </a:r>
            <a:br>
              <a:rPr lang="pl-PL" sz="2800" dirty="0"/>
            </a:br>
            <a:r>
              <a:rPr lang="pl-PL" sz="2800" dirty="0"/>
              <a:t> </a:t>
            </a:r>
            <a:r>
              <a:rPr lang="pl-PL" sz="2400" dirty="0"/>
              <a:t>- </a:t>
            </a:r>
            <a:r>
              <a:rPr lang="pl-PL" sz="1600" dirty="0"/>
              <a:t>zakres interwencji w ramach regionalnej polityki rynku pracy i rozwoju zasobów ludzkich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426260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DCF6CF-902F-40D6-9EB9-29EBB8172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PRIORYTETOWE GRUPY OSÓB -  ODBIORCÓW INTERWENCJI PROWADZONEJ W RAMACH RPDZ 2022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77D4524-5EA5-403A-9A0D-5604F540A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3201" y="1613618"/>
            <a:ext cx="10641344" cy="3974382"/>
          </a:xfrm>
        </p:spPr>
        <p:txBody>
          <a:bodyPr>
            <a:no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700" b="1" spc="-10" dirty="0">
                <a:solidFill>
                  <a:srgbClr val="000000"/>
                </a:solidFill>
                <a:cs typeface="Arial" panose="020B0604020202020204" pitchFamily="34" charset="0"/>
              </a:rPr>
              <a:t>osoby bez kwalifikacji zawodowych;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700" b="1" spc="-10" dirty="0">
                <a:solidFill>
                  <a:srgbClr val="000000"/>
                </a:solidFill>
                <a:cs typeface="Arial" panose="020B0604020202020204" pitchFamily="34" charset="0"/>
              </a:rPr>
              <a:t>osoby powyżej 50 r.ż.;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700" b="1" spc="-10" dirty="0">
                <a:solidFill>
                  <a:srgbClr val="000000"/>
                </a:solidFill>
                <a:cs typeface="Arial" panose="020B0604020202020204" pitchFamily="34" charset="0"/>
              </a:rPr>
              <a:t>osoby do 30 r.ż.;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700" b="1" spc="-10" dirty="0">
                <a:solidFill>
                  <a:srgbClr val="000000"/>
                </a:solidFill>
                <a:cs typeface="Arial" panose="020B0604020202020204" pitchFamily="34" charset="0"/>
              </a:rPr>
              <a:t>osoby długotrwale bezrobotne;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700" b="1" spc="-10" dirty="0">
                <a:solidFill>
                  <a:srgbClr val="000000"/>
                </a:solidFill>
                <a:cs typeface="Arial" panose="020B0604020202020204" pitchFamily="34" charset="0"/>
              </a:rPr>
              <a:t>kobiety;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700" b="1" spc="-10" dirty="0">
                <a:solidFill>
                  <a:srgbClr val="0AA22A"/>
                </a:solidFill>
                <a:cs typeface="Arial" panose="020B0604020202020204" pitchFamily="34" charset="0"/>
              </a:rPr>
              <a:t>osoby niepełnosprawne;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700" b="1" spc="-10" dirty="0">
                <a:solidFill>
                  <a:srgbClr val="000000"/>
                </a:solidFill>
                <a:cs typeface="Arial" panose="020B0604020202020204" pitchFamily="34" charset="0"/>
              </a:rPr>
              <a:t>imigranci;</a:t>
            </a:r>
          </a:p>
          <a:p>
            <a:pPr marL="342900" lvl="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sz="1700" b="1" spc="-10" dirty="0">
                <a:solidFill>
                  <a:srgbClr val="000000"/>
                </a:solidFill>
                <a:cs typeface="Arial" panose="020B0604020202020204" pitchFamily="34" charset="0"/>
              </a:rPr>
              <a:t>reemigranci.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C30FE8B-7568-4E54-916B-CD7AEFB30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3669-668D-488D-94DD-56FCB242BF1B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917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A768FC-267A-44C8-AD5F-0E191163F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8457" y="3565725"/>
            <a:ext cx="10812679" cy="509252"/>
          </a:xfrm>
        </p:spPr>
        <p:txBody>
          <a:bodyPr/>
          <a:lstStyle/>
          <a:p>
            <a:pPr algn="r"/>
            <a:r>
              <a:rPr lang="pl-PL" sz="2800">
                <a:solidFill>
                  <a:schemeClr val="tx2"/>
                </a:solidFill>
              </a:rPr>
              <a:t>Dziękuję za uwagę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291138" y="530057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l-PL" altLang="pl-PL" b="1">
                <a:solidFill>
                  <a:schemeClr val="tx2"/>
                </a:solidFill>
              </a:rPr>
              <a:t>Kontakt:</a:t>
            </a:r>
          </a:p>
          <a:p>
            <a:pPr algn="r"/>
            <a:r>
              <a:rPr lang="pl-PL" altLang="pl-PL" i="1">
                <a:solidFill>
                  <a:schemeClr val="tx2"/>
                </a:solidFill>
              </a:rPr>
              <a:t>Wojewódzki Urząd Pracy w Gdańsku</a:t>
            </a:r>
          </a:p>
          <a:p>
            <a:pPr algn="r"/>
            <a:r>
              <a:rPr lang="pl-PL" altLang="pl-PL" i="1">
                <a:solidFill>
                  <a:schemeClr val="tx2"/>
                </a:solidFill>
              </a:rPr>
              <a:t>ul. Podwale Przedmiejskie 30, Gdańsk</a:t>
            </a:r>
          </a:p>
          <a:p>
            <a:pPr algn="r"/>
            <a:r>
              <a:rPr lang="de-DE" altLang="pl-PL">
                <a:solidFill>
                  <a:schemeClr val="tx2"/>
                </a:solidFill>
              </a:rPr>
              <a:t>tel.: 58 32</a:t>
            </a:r>
            <a:r>
              <a:rPr lang="pl-PL" altLang="pl-PL">
                <a:solidFill>
                  <a:schemeClr val="tx2"/>
                </a:solidFill>
              </a:rPr>
              <a:t> </a:t>
            </a:r>
            <a:r>
              <a:rPr lang="de-DE" altLang="pl-PL">
                <a:solidFill>
                  <a:schemeClr val="tx2"/>
                </a:solidFill>
              </a:rPr>
              <a:t>61</a:t>
            </a:r>
            <a:r>
              <a:rPr lang="pl-PL" altLang="pl-PL">
                <a:solidFill>
                  <a:schemeClr val="tx2"/>
                </a:solidFill>
              </a:rPr>
              <a:t> </a:t>
            </a:r>
            <a:r>
              <a:rPr lang="de-DE" altLang="pl-PL">
                <a:solidFill>
                  <a:schemeClr val="tx2"/>
                </a:solidFill>
              </a:rPr>
              <a:t>801</a:t>
            </a:r>
            <a:r>
              <a:rPr lang="pl-PL" altLang="pl-PL">
                <a:solidFill>
                  <a:schemeClr val="tx2"/>
                </a:solidFill>
              </a:rPr>
              <a:t>, </a:t>
            </a:r>
            <a:r>
              <a:rPr lang="de-DE" altLang="pl-PL">
                <a:solidFill>
                  <a:schemeClr val="tx2"/>
                </a:solidFill>
              </a:rPr>
              <a:t>wup@wup.gdansk.pl</a:t>
            </a:r>
            <a:endParaRPr lang="pl-PL" alt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05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8780D1-5CFF-4E1B-A681-67D4DE073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PODSTAWA PRAWNA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3D61BF4-DEFE-4FA3-A45C-FFFDA098E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3201" y="1440000"/>
            <a:ext cx="10822114" cy="3095055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i="1" dirty="0"/>
              <a:t>Samorząd województwa na podstawie Krajowego Planu Działań na rzecz Zatrudnienia corocznie przygotowuje i realizuje regionalny plan działań na rzecz zatrudnienia (RPDZ), który uwzględnia strategie rozwoju województwa, w tym w zakresie polityki społecznej </a:t>
            </a:r>
            <a:br>
              <a:rPr lang="pl-PL" sz="2000" i="1" dirty="0"/>
            </a:br>
            <a:r>
              <a:rPr lang="pl-PL" sz="2000" i="1" dirty="0"/>
              <a:t>oraz opinie powiatów wchodzących w skład województwa oraz wojewódzkiej rady dialogu społecznego.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i="1" dirty="0"/>
              <a:t>RPDZ określa priorytetowe grupy bezrobotnych i innych osób wymagających wsparcia.</a:t>
            </a:r>
          </a:p>
          <a:p>
            <a:pPr algn="ctr"/>
            <a:r>
              <a:rPr lang="pl-PL" sz="2000" i="1" dirty="0"/>
              <a:t> </a:t>
            </a:r>
            <a:br>
              <a:rPr lang="pl-PL" sz="2000" i="1" dirty="0"/>
            </a:br>
            <a:r>
              <a:rPr lang="pl-PL" sz="1600" i="1" dirty="0"/>
              <a:t>art. 3 ust. 4 ustawy o promocji zatrudnienia i instytucjach rynku pracy (t. j. Dz. U. z 2021 r. poz. 1100 ze zm.)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900210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08A0D8-36E3-48A4-9A87-BEF075C59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STRUKTURA RPDZ 2022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2558AD2-3968-4DB8-B92A-5C23D18A8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2378" y="1452288"/>
            <a:ext cx="7325287" cy="4267464"/>
          </a:xfrm>
        </p:spPr>
        <p:txBody>
          <a:bodyPr>
            <a:noAutofit/>
          </a:bodyPr>
          <a:lstStyle/>
          <a:p>
            <a:pPr defTabSz="936000">
              <a:spcBef>
                <a:spcPts val="0"/>
              </a:spcBef>
              <a:spcAft>
                <a:spcPts val="600"/>
              </a:spcAft>
            </a:pPr>
            <a:r>
              <a:rPr lang="pl-PL" b="1" dirty="0"/>
              <a:t>1.   </a:t>
            </a:r>
            <a:r>
              <a:rPr lang="pl-PL" b="1" dirty="0">
                <a:latin typeface="Fira Sans" panose="020B0503050000020004" pitchFamily="34" charset="0"/>
              </a:rPr>
              <a:t>Wprowadzenie</a:t>
            </a:r>
          </a:p>
          <a:p>
            <a:pPr marL="180975" defTabSz="936000">
              <a:spcBef>
                <a:spcPts val="0"/>
              </a:spcBef>
              <a:spcAft>
                <a:spcPts val="600"/>
              </a:spcAft>
            </a:pPr>
            <a:r>
              <a:rPr lang="pl-PL" b="1" dirty="0">
                <a:latin typeface="Fira Sans" panose="020B0503050000020004" pitchFamily="34" charset="0"/>
              </a:rPr>
              <a:t> 1.1.   Podstawy prawne RPDZ</a:t>
            </a:r>
          </a:p>
          <a:p>
            <a:pPr marL="180975" defTabSz="936000">
              <a:spcBef>
                <a:spcPts val="0"/>
              </a:spcBef>
              <a:spcAft>
                <a:spcPts val="600"/>
              </a:spcAft>
            </a:pPr>
            <a:r>
              <a:rPr lang="pl-PL" b="1" dirty="0">
                <a:latin typeface="Fira Sans" panose="020B0503050000020004" pitchFamily="34" charset="0"/>
              </a:rPr>
              <a:t> 1.2.   Uwarunkowania </a:t>
            </a:r>
            <a:r>
              <a:rPr lang="pl-PL" b="1" dirty="0" err="1"/>
              <a:t>strategiczno</a:t>
            </a:r>
            <a:r>
              <a:rPr lang="pl-PL" b="1" dirty="0"/>
              <a:t>-programowe RPDZ</a:t>
            </a:r>
          </a:p>
          <a:p>
            <a:pPr defTabSz="936000">
              <a:spcBef>
                <a:spcPts val="0"/>
              </a:spcBef>
              <a:spcAft>
                <a:spcPts val="600"/>
              </a:spcAft>
            </a:pPr>
            <a:r>
              <a:rPr lang="pl-PL" b="1" dirty="0">
                <a:latin typeface="Fira Sans" panose="020B0503050000020004" pitchFamily="34" charset="0"/>
              </a:rPr>
              <a:t>2.   Trendy i zjawiska na pomorskim rynku pracy</a:t>
            </a:r>
          </a:p>
          <a:p>
            <a:pPr defTabSz="936000">
              <a:spcBef>
                <a:spcPts val="0"/>
              </a:spcBef>
              <a:spcAft>
                <a:spcPts val="600"/>
              </a:spcAft>
            </a:pPr>
            <a:r>
              <a:rPr lang="pl-PL" b="1" dirty="0">
                <a:latin typeface="Fira Sans" panose="020B0503050000020004" pitchFamily="34" charset="0"/>
              </a:rPr>
              <a:t>3.   Obszary działań regionalnej polityki rynku pracy i rozwoju zasobów ludzkich na rok 2022</a:t>
            </a:r>
          </a:p>
          <a:p>
            <a:pPr marL="360363" defTabSz="936000">
              <a:spcBef>
                <a:spcPts val="0"/>
              </a:spcBef>
              <a:spcAft>
                <a:spcPts val="600"/>
              </a:spcAft>
            </a:pPr>
            <a:r>
              <a:rPr lang="pl-PL" b="1" dirty="0">
                <a:solidFill>
                  <a:srgbClr val="0AA22A"/>
                </a:solidFill>
                <a:latin typeface="Fira Sans" panose="020B0503050000020004" pitchFamily="34" charset="0"/>
              </a:rPr>
              <a:t> Obszar 1: Kompetentni i wykwalifikowani mieszkańcy Pomorza</a:t>
            </a:r>
          </a:p>
          <a:p>
            <a:pPr marL="360363" defTabSz="936000">
              <a:spcBef>
                <a:spcPts val="0"/>
              </a:spcBef>
              <a:spcAft>
                <a:spcPts val="600"/>
              </a:spcAft>
            </a:pPr>
            <a:r>
              <a:rPr lang="pl-PL" b="1" dirty="0">
                <a:solidFill>
                  <a:srgbClr val="0AA22A"/>
                </a:solidFill>
                <a:latin typeface="Fira Sans" panose="020B0503050000020004" pitchFamily="34" charset="0"/>
              </a:rPr>
              <a:t> Obszar 2: Elastyczni i przygotowani do zmian pracodawcy</a:t>
            </a:r>
          </a:p>
          <a:p>
            <a:pPr marL="360363" defTabSz="936000">
              <a:spcBef>
                <a:spcPts val="0"/>
              </a:spcBef>
              <a:spcAft>
                <a:spcPts val="600"/>
              </a:spcAft>
            </a:pPr>
            <a:r>
              <a:rPr lang="pl-PL" b="1" dirty="0">
                <a:solidFill>
                  <a:srgbClr val="0AA22A"/>
                </a:solidFill>
                <a:latin typeface="Fira Sans" panose="020B0503050000020004" pitchFamily="34" charset="0"/>
              </a:rPr>
              <a:t> Obszar 3: Partnerstwo na rzecz zwiększenia skuteczności polityk rynku pracy</a:t>
            </a:r>
          </a:p>
          <a:p>
            <a:pPr marL="360363" defTabSz="936000">
              <a:spcBef>
                <a:spcPts val="0"/>
              </a:spcBef>
              <a:spcAft>
                <a:spcPts val="600"/>
              </a:spcAft>
            </a:pPr>
            <a:r>
              <a:rPr lang="pl-PL" b="1" dirty="0">
                <a:solidFill>
                  <a:srgbClr val="0AA22A"/>
                </a:solidFill>
                <a:latin typeface="Fira Sans" panose="020B0503050000020004" pitchFamily="34" charset="0"/>
              </a:rPr>
              <a:t> Obszar 4: Wiedza o rynku pracy</a:t>
            </a:r>
          </a:p>
          <a:p>
            <a:pPr defTabSz="936000">
              <a:spcBef>
                <a:spcPts val="0"/>
              </a:spcBef>
              <a:spcAft>
                <a:spcPts val="600"/>
              </a:spcAft>
            </a:pPr>
            <a:r>
              <a:rPr lang="pl-PL" b="1" dirty="0">
                <a:latin typeface="Fira Sans" panose="020B0503050000020004" pitchFamily="34" charset="0"/>
              </a:rPr>
              <a:t>4.   Priorytetowe grupy osób bezrobotnych i innych osób wymagających wsparcia</a:t>
            </a:r>
          </a:p>
          <a:p>
            <a:pPr defTabSz="936000">
              <a:spcBef>
                <a:spcPts val="0"/>
              </a:spcBef>
              <a:spcAft>
                <a:spcPts val="600"/>
              </a:spcAft>
            </a:pPr>
            <a:r>
              <a:rPr lang="pl-PL" b="1" dirty="0"/>
              <a:t>5.   </a:t>
            </a:r>
            <a:r>
              <a:rPr lang="pl-PL" b="1" dirty="0">
                <a:latin typeface="Fira Sans" panose="020B0503050000020004" pitchFamily="34" charset="0"/>
              </a:rPr>
              <a:t>Źródła finansowania regionalnej polityki rynku pracy i rozwoju zasobów ludzkich w roku 2022</a:t>
            </a:r>
          </a:p>
          <a:p>
            <a:pPr defTabSz="936000">
              <a:spcBef>
                <a:spcPts val="0"/>
              </a:spcBef>
              <a:spcAft>
                <a:spcPts val="600"/>
              </a:spcAft>
            </a:pPr>
            <a:r>
              <a:rPr lang="pl-PL" b="1" dirty="0">
                <a:latin typeface="Fira Sans" panose="020B0503050000020004" pitchFamily="34" charset="0"/>
              </a:rPr>
              <a:t>6.   Monitorowanie wykonania działań i sprawozdawczość	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C682B48-FD33-4FA7-8319-AD3C397E4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3669-668D-488D-94DD-56FCB242BF1B}" type="slidenum">
              <a:rPr lang="pl-PL" smtClean="0"/>
              <a:t>3</a:t>
            </a:fld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CF76CFEA-238C-4485-839A-6676D71B8D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9535" y="1587054"/>
            <a:ext cx="3580087" cy="426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278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ABBDAE-CDBA-4F72-AE90-938B132AD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700" dirty="0">
                <a:latin typeface="Fira Sans SemiBold" panose="020B0603050000020004" pitchFamily="34" charset="0"/>
                <a:ea typeface="+mj-ea"/>
                <a:cs typeface="+mj-cs"/>
              </a:rPr>
              <a:t>PRIORYTETY DLA KRAJOWEJ POLITYKI ZATRUDNIENIA, KTÓRE BĘDĄ UWZGLĘDNIONE W KPDZ/2022 </a:t>
            </a: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101B3BA-6E70-4517-A2FE-4D73B367E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3669-668D-488D-94DD-56FCB242BF1B}" type="slidenum">
              <a:rPr lang="pl-PL" smtClean="0"/>
              <a:t>4</a:t>
            </a:fld>
            <a:endParaRPr lang="pl-PL"/>
          </a:p>
        </p:txBody>
      </p:sp>
      <p:sp>
        <p:nvSpPr>
          <p:cNvPr id="5" name="Symbol zastępczy tekstu 2">
            <a:extLst>
              <a:ext uri="{FF2B5EF4-FFF2-40B4-BE49-F238E27FC236}">
                <a16:creationId xmlns:a16="http://schemas.microsoft.com/office/drawing/2014/main" id="{C8E8934A-C0B8-4B55-A0D2-BABFBD147C6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73201" y="1792897"/>
            <a:ext cx="10821988" cy="34938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Fira Sans" panose="020B05030500000200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Fira Sans" panose="020B05030500000200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Fira Sans" panose="020B05030500000200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Fira Sans" panose="020B05030500000200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Fira Sans" panose="020B05030500000200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l-PL" sz="1700" dirty="0"/>
              <a:t>Priorytet 1. Lepsze dopasowanie umiejętności do wymogów rynku pracy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l-PL" sz="1700" dirty="0"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Priorytet 2. Podniesienie jakości zatrudnienia oraz wydajności pracy w Polsce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l-PL" sz="1700" dirty="0"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Priorytet 3. Efektywne i sprawiedliwe wykorzystanie zasobów kadrowych Polski</a:t>
            </a:r>
            <a:endParaRPr lang="pl-PL" sz="17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l-PL" sz="1700" dirty="0"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Priorytet 4. Modernizacja funkcjonowania PSZ i zwiększenie efektywności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l-PL" sz="1700" dirty="0"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Priorytet 5. Efektywne i ukierunkowane zarządzanie migracjami zarobkowymi</a:t>
            </a:r>
            <a:endParaRPr lang="pl-PL" sz="1700" dirty="0"/>
          </a:p>
        </p:txBody>
      </p:sp>
    </p:spTree>
    <p:extLst>
      <p:ext uri="{BB962C8B-B14F-4D97-AF65-F5344CB8AC3E}">
        <p14:creationId xmlns:p14="http://schemas.microsoft.com/office/powerpoint/2010/main" val="831414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981F81-4A49-4656-8896-CEF890315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800" b="1" spc="-10" dirty="0"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OBSZARY DZIAŁAŃ POLITYKI RYNKU PRACY DLA WOJEWÓDZTWA POMORSKIEGO NA 2022 ROK</a:t>
            </a: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9E3B9A8-83E8-466E-8CB5-7A21E303C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3669-668D-488D-94DD-56FCB242BF1B}" type="slidenum">
              <a:rPr lang="pl-PL" smtClean="0"/>
              <a:t>5</a:t>
            </a:fld>
            <a:endParaRPr lang="pl-PL" dirty="0"/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D7BFDFC1-185E-49E4-AC1B-149484EC397F}"/>
              </a:ext>
            </a:extLst>
          </p:cNvPr>
          <p:cNvSpPr/>
          <p:nvPr/>
        </p:nvSpPr>
        <p:spPr>
          <a:xfrm>
            <a:off x="3461936" y="1405896"/>
            <a:ext cx="6214110" cy="4322431"/>
          </a:xfrm>
          <a:prstGeom prst="roundRect">
            <a:avLst>
              <a:gd name="adj" fmla="val 13141"/>
            </a:avLst>
          </a:prstGeom>
          <a:solidFill>
            <a:srgbClr val="D0CECE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77C647C4-1BDF-4FC8-BC76-96CC4DBB0378}"/>
              </a:ext>
            </a:extLst>
          </p:cNvPr>
          <p:cNvSpPr/>
          <p:nvPr/>
        </p:nvSpPr>
        <p:spPr>
          <a:xfrm>
            <a:off x="4109326" y="2711177"/>
            <a:ext cx="5013960" cy="1699260"/>
          </a:xfrm>
          <a:prstGeom prst="roundRect">
            <a:avLst>
              <a:gd name="adj" fmla="val 526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7" name="Prostokąt: zaokrąglone rogi 7">
            <a:extLst>
              <a:ext uri="{FF2B5EF4-FFF2-40B4-BE49-F238E27FC236}">
                <a16:creationId xmlns:a16="http://schemas.microsoft.com/office/drawing/2014/main" id="{F55B5208-1152-4F47-9C5F-F67C32F8B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0440" y="1612249"/>
            <a:ext cx="5056187" cy="930275"/>
          </a:xfrm>
          <a:prstGeom prst="roundRect">
            <a:avLst>
              <a:gd name="adj" fmla="val 13116"/>
            </a:avLst>
          </a:prstGeom>
          <a:solidFill>
            <a:srgbClr val="DBE5F1"/>
          </a:solidFill>
          <a:ln w="9525">
            <a:solidFill>
              <a:srgbClr val="DBE5F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dirty="0">
                <a:latin typeface="Fira Sans" panose="020B0503050000020004" pitchFamily="34" charset="0"/>
                <a:cs typeface="Arial" panose="020B0604020202020204" pitchFamily="34" charset="0"/>
              </a:rPr>
              <a:t>Umiejętności dla rozwoju kapitału ludzkiego </a:t>
            </a:r>
            <a:br>
              <a:rPr lang="pl-PL" altLang="pl-PL" dirty="0">
                <a:latin typeface="Fira Sans" panose="020B0503050000020004" pitchFamily="34" charset="0"/>
                <a:cs typeface="Arial" panose="020B0604020202020204" pitchFamily="34" charset="0"/>
              </a:rPr>
            </a:br>
            <a:r>
              <a:rPr lang="pl-PL" altLang="pl-PL" dirty="0">
                <a:latin typeface="Fira Sans" panose="020B0503050000020004" pitchFamily="34" charset="0"/>
                <a:cs typeface="Arial" panose="020B0604020202020204" pitchFamily="34" charset="0"/>
              </a:rPr>
              <a:t>i wzmocnienia efektywności pracy</a:t>
            </a:r>
          </a:p>
        </p:txBody>
      </p:sp>
      <p:sp>
        <p:nvSpPr>
          <p:cNvPr id="8" name="Prostokąt: zaokrąglone rogi 10">
            <a:extLst>
              <a:ext uri="{FF2B5EF4-FFF2-40B4-BE49-F238E27FC236}">
                <a16:creationId xmlns:a16="http://schemas.microsoft.com/office/drawing/2014/main" id="{A2456A08-2298-48C3-AA38-79B48F9A5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525" y="4576630"/>
            <a:ext cx="2174875" cy="974725"/>
          </a:xfrm>
          <a:prstGeom prst="roundRect">
            <a:avLst>
              <a:gd name="adj" fmla="val 8593"/>
            </a:avLst>
          </a:prstGeom>
          <a:solidFill>
            <a:srgbClr val="EAF1DD"/>
          </a:solidFill>
          <a:ln w="9525">
            <a:solidFill>
              <a:srgbClr val="FDE9D9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1400" dirty="0">
                <a:latin typeface="Fira Sans" panose="020B0503050000020004" pitchFamily="34" charset="0"/>
                <a:cs typeface="Arial" panose="020B0604020202020204" pitchFamily="34" charset="0"/>
              </a:rPr>
              <a:t>Wiedza </a:t>
            </a:r>
            <a:br>
              <a:rPr lang="pl-PL" altLang="pl-PL" sz="1400" dirty="0">
                <a:latin typeface="Fira Sans" panose="020B0503050000020004" pitchFamily="34" charset="0"/>
                <a:cs typeface="Arial" panose="020B0604020202020204" pitchFamily="34" charset="0"/>
              </a:rPr>
            </a:br>
            <a:r>
              <a:rPr lang="pl-PL" altLang="pl-PL" sz="1400" dirty="0">
                <a:latin typeface="Fira Sans" panose="020B0503050000020004" pitchFamily="34" charset="0"/>
                <a:cs typeface="Arial" panose="020B0604020202020204" pitchFamily="34" charset="0"/>
              </a:rPr>
              <a:t>o rynku pracy</a:t>
            </a:r>
          </a:p>
        </p:txBody>
      </p:sp>
      <p:sp>
        <p:nvSpPr>
          <p:cNvPr id="9" name="Prostokąt: zaokrąglone rogi 11">
            <a:extLst>
              <a:ext uri="{FF2B5EF4-FFF2-40B4-BE49-F238E27FC236}">
                <a16:creationId xmlns:a16="http://schemas.microsoft.com/office/drawing/2014/main" id="{DE15168A-85AC-46AA-863B-01CE79179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0440" y="4582980"/>
            <a:ext cx="2628900" cy="968375"/>
          </a:xfrm>
          <a:prstGeom prst="roundRect">
            <a:avLst>
              <a:gd name="adj" fmla="val 12597"/>
            </a:avLst>
          </a:prstGeom>
          <a:solidFill>
            <a:srgbClr val="EAF1DD"/>
          </a:solidFill>
          <a:ln w="9525">
            <a:solidFill>
              <a:srgbClr val="FDE9D9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1400" dirty="0">
                <a:latin typeface="Fira Sans" panose="020B0503050000020004" pitchFamily="34" charset="0"/>
                <a:cs typeface="Arial" panose="020B0604020202020204" pitchFamily="34" charset="0"/>
              </a:rPr>
              <a:t>Partnerstwo na rzecz zwiększenia skuteczności polityk rynku pracy</a:t>
            </a:r>
          </a:p>
        </p:txBody>
      </p:sp>
      <p:sp>
        <p:nvSpPr>
          <p:cNvPr id="10" name="Prostokąt: zaokrąglone rogi 12">
            <a:extLst>
              <a:ext uri="{FF2B5EF4-FFF2-40B4-BE49-F238E27FC236}">
                <a16:creationId xmlns:a16="http://schemas.microsoft.com/office/drawing/2014/main" id="{E46495B1-732D-4814-8F97-9CBFC70F3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9201" y="2945238"/>
            <a:ext cx="1962150" cy="1120775"/>
          </a:xfrm>
          <a:prstGeom prst="roundRect">
            <a:avLst>
              <a:gd name="adj" fmla="val 8505"/>
            </a:avLst>
          </a:prstGeom>
          <a:solidFill>
            <a:srgbClr val="FFF2CC"/>
          </a:solidFill>
          <a:ln w="9525">
            <a:solidFill>
              <a:srgbClr val="E5DFEC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1400" dirty="0">
                <a:latin typeface="Fira Sans" panose="020B0503050000020004" pitchFamily="34" charset="0"/>
                <a:cs typeface="Arial" panose="020B0604020202020204" pitchFamily="34" charset="0"/>
              </a:rPr>
              <a:t>Elastyczni </a:t>
            </a:r>
          </a:p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1400" dirty="0">
                <a:latin typeface="Fira Sans" panose="020B0503050000020004" pitchFamily="34" charset="0"/>
                <a:cs typeface="Arial" panose="020B0604020202020204" pitchFamily="34" charset="0"/>
              </a:rPr>
              <a:t>i przygotowani </a:t>
            </a:r>
            <a:br>
              <a:rPr lang="pl-PL" altLang="pl-PL" sz="1400" dirty="0">
                <a:latin typeface="Fira Sans" panose="020B0503050000020004" pitchFamily="34" charset="0"/>
                <a:cs typeface="Arial" panose="020B0604020202020204" pitchFamily="34" charset="0"/>
              </a:rPr>
            </a:br>
            <a:r>
              <a:rPr lang="pl-PL" altLang="pl-PL" sz="1400" dirty="0">
                <a:latin typeface="Fira Sans" panose="020B0503050000020004" pitchFamily="34" charset="0"/>
                <a:cs typeface="Arial" panose="020B0604020202020204" pitchFamily="34" charset="0"/>
              </a:rPr>
              <a:t>do zmian </a:t>
            </a:r>
          </a:p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1400" dirty="0">
                <a:latin typeface="Fira Sans" panose="020B0503050000020004" pitchFamily="34" charset="0"/>
                <a:cs typeface="Arial" panose="020B0604020202020204" pitchFamily="34" charset="0"/>
              </a:rPr>
              <a:t>pracodawcy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Prostokąt: zaokrąglone rogi 13">
            <a:extLst>
              <a:ext uri="{FF2B5EF4-FFF2-40B4-BE49-F238E27FC236}">
                <a16:creationId xmlns:a16="http://schemas.microsoft.com/office/drawing/2014/main" id="{F6BC9F6D-4B27-4C7C-A189-8F2E949F4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2865" y="2938399"/>
            <a:ext cx="1924050" cy="1200150"/>
          </a:xfrm>
          <a:prstGeom prst="roundRect">
            <a:avLst>
              <a:gd name="adj" fmla="val 8097"/>
            </a:avLst>
          </a:prstGeom>
          <a:solidFill>
            <a:srgbClr val="FFF2CC"/>
          </a:solidFill>
          <a:ln w="9525">
            <a:solidFill>
              <a:srgbClr val="E5DFEC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1400" dirty="0">
                <a:latin typeface="Fira Sans" panose="020B0503050000020004" pitchFamily="34" charset="0"/>
                <a:cs typeface="Arial" panose="020B0604020202020204" pitchFamily="34" charset="0"/>
              </a:rPr>
              <a:t>Kompetentni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1400" dirty="0">
                <a:latin typeface="Fira Sans" panose="020B0503050000020004" pitchFamily="34" charset="0"/>
                <a:cs typeface="Arial" panose="020B0604020202020204" pitchFamily="34" charset="0"/>
              </a:rPr>
              <a:t>i wykwalifikowani mieszkańcy </a:t>
            </a:r>
            <a:br>
              <a:rPr lang="pl-PL" altLang="pl-PL" sz="1400" dirty="0">
                <a:latin typeface="Fira Sans" panose="020B0503050000020004" pitchFamily="34" charset="0"/>
                <a:cs typeface="Arial" panose="020B0604020202020204" pitchFamily="34" charset="0"/>
              </a:rPr>
            </a:br>
            <a:r>
              <a:rPr lang="pl-PL" altLang="pl-PL" sz="1400" dirty="0">
                <a:latin typeface="Fira Sans" panose="020B0503050000020004" pitchFamily="34" charset="0"/>
                <a:cs typeface="Arial" panose="020B0604020202020204" pitchFamily="34" charset="0"/>
              </a:rPr>
              <a:t>Pomorza</a:t>
            </a: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7D0562D7-7271-45F1-BFA6-18965E88F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2136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1D57992A-8B7E-4F6A-A23B-A7416F642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2136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0501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65A92D-C2C0-4EF4-87F0-313751698D6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E500"/>
          </a:solidFill>
        </p:spPr>
        <p:txBody>
          <a:bodyPr/>
          <a:lstStyle/>
          <a:p>
            <a:r>
              <a:rPr lang="pl-PL" dirty="0"/>
              <a:t>OBSZAR 1: KOMPETENTNI I WYKWALIFIKOWANI MIESZKAŃCY POMORZA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0C66E06-1478-40DA-BBF7-52DA059C8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536" y="1464018"/>
            <a:ext cx="10390034" cy="2713054"/>
          </a:xfr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pl-PL" sz="1800" b="1" spc="-20" dirty="0"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Działania w tym obszarze: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800" spc="-20" dirty="0"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wyrównywanie szans w dostępie do nabywania i rozwoju umiejętności zgodnie z indywidualnymi predyspozycjami i talentami, w tym także na wspieraniu postaw przedsiębiorczych Pomorzan;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800" spc="-20" dirty="0"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podnoszenie jakości i dostępności usług poradnictwa zawodowego w celu doskonalenia kompetencji i kwalifikacji mieszkańców regionu;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l-PL" sz="1800" spc="-20" dirty="0"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inicjatywy wspomagające pracodawców w doskonaleniu kompetencji i kwalifikacji zawodowych ich pracowników.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565C05E-C810-4A9A-BF04-C16BD4274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3669-668D-488D-94DD-56FCB242BF1B}" type="slidenum">
              <a:rPr lang="pl-PL" smtClean="0"/>
              <a:t>6</a:t>
            </a:fld>
            <a:endParaRPr lang="pl-PL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5BD5E536-C3C2-44FB-9D79-A71046A626B9}"/>
              </a:ext>
            </a:extLst>
          </p:cNvPr>
          <p:cNvSpPr txBox="1"/>
          <p:nvPr/>
        </p:nvSpPr>
        <p:spPr>
          <a:xfrm>
            <a:off x="1551709" y="4340974"/>
            <a:ext cx="9943606" cy="1446550"/>
          </a:xfrm>
          <a:prstGeom prst="rect">
            <a:avLst/>
          </a:prstGeom>
          <a:ln w="28575">
            <a:solidFill>
              <a:srgbClr val="FFE5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</a:pPr>
            <a:r>
              <a:rPr lang="pl-PL" sz="1500" b="1" spc="-20" dirty="0">
                <a:solidFill>
                  <a:schemeClr val="tx1"/>
                </a:solidFill>
                <a:latin typeface="Fira Sans" panose="020B0503050000020004" pitchFamily="34" charset="0"/>
                <a:cs typeface="Arial" panose="020B0604020202020204" pitchFamily="34" charset="0"/>
              </a:rPr>
              <a:t>Oczekiwane efekty:</a:t>
            </a:r>
          </a:p>
          <a:p>
            <a:pPr lvl="0" algn="just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l-PL" sz="1500" spc="-20" dirty="0">
                <a:solidFill>
                  <a:schemeClr val="tx1"/>
                </a:solidFill>
                <a:latin typeface="Fira Sans" panose="020B0503050000020004" pitchFamily="34" charset="0"/>
                <a:cs typeface="Arial" panose="020B0604020202020204" pitchFamily="34" charset="0"/>
              </a:rPr>
              <a:t>  większe uczestnictwo mieszkańców Pomorza we wszystkich formach uczenia się zgodnie z posiadanymi</a:t>
            </a:r>
            <a:br>
              <a:rPr lang="pl-PL" sz="1500" spc="-20" dirty="0">
                <a:solidFill>
                  <a:schemeClr val="tx1"/>
                </a:solidFill>
                <a:latin typeface="Fira Sans" panose="020B0503050000020004" pitchFamily="34" charset="0"/>
                <a:cs typeface="Arial" panose="020B0604020202020204" pitchFamily="34" charset="0"/>
              </a:rPr>
            </a:br>
            <a:r>
              <a:rPr lang="pl-PL" sz="1500" spc="-20" dirty="0">
                <a:solidFill>
                  <a:schemeClr val="tx1"/>
                </a:solidFill>
                <a:latin typeface="Fira Sans" panose="020B0503050000020004" pitchFamily="34" charset="0"/>
                <a:cs typeface="Arial" panose="020B0604020202020204" pitchFamily="34" charset="0"/>
              </a:rPr>
              <a:t>     predyspozycjami i talentami;</a:t>
            </a:r>
          </a:p>
          <a:p>
            <a:pPr lvl="0" algn="just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l-PL" sz="1500" spc="-20" dirty="0">
                <a:solidFill>
                  <a:schemeClr val="tx1"/>
                </a:solidFill>
                <a:latin typeface="Fira Sans" panose="020B0503050000020004" pitchFamily="34" charset="0"/>
                <a:cs typeface="Arial" panose="020B0604020202020204" pitchFamily="34" charset="0"/>
              </a:rPr>
              <a:t>  trafne wykorzystanie umiejętności w rozwoju przedsiębiorczości.</a:t>
            </a:r>
          </a:p>
        </p:txBody>
      </p:sp>
    </p:spTree>
    <p:extLst>
      <p:ext uri="{BB962C8B-B14F-4D97-AF65-F5344CB8AC3E}">
        <p14:creationId xmlns:p14="http://schemas.microsoft.com/office/powerpoint/2010/main" val="642213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65A92D-C2C0-4EF4-87F0-313751698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OBSZAR 2: ELASTYCZNI I PRZYGOTOWANI DO ZMIAN PRACODAWCY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565C05E-C810-4A9A-BF04-C16BD4274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3669-668D-488D-94DD-56FCB242BF1B}" type="slidenum">
              <a:rPr lang="pl-PL" smtClean="0"/>
              <a:t>7</a:t>
            </a:fld>
            <a:endParaRPr lang="pl-PL"/>
          </a:p>
        </p:txBody>
      </p:sp>
      <p:sp>
        <p:nvSpPr>
          <p:cNvPr id="5" name="Symbol zastępczy tekstu 2">
            <a:extLst>
              <a:ext uri="{FF2B5EF4-FFF2-40B4-BE49-F238E27FC236}">
                <a16:creationId xmlns:a16="http://schemas.microsoft.com/office/drawing/2014/main" id="{CF5C4361-961F-4F0C-87B3-4518884B8A1B}"/>
              </a:ext>
            </a:extLst>
          </p:cNvPr>
          <p:cNvSpPr txBox="1">
            <a:spLocks/>
          </p:cNvSpPr>
          <p:nvPr/>
        </p:nvSpPr>
        <p:spPr>
          <a:xfrm>
            <a:off x="450716" y="1506334"/>
            <a:ext cx="10390034" cy="2619536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Fira Sans" panose="020B05030500000200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b="1" spc="-20" dirty="0">
                <a:ea typeface="Times New Roman" panose="02020603050405020304" pitchFamily="18" charset="0"/>
                <a:cs typeface="Arial" panose="020B0604020202020204" pitchFamily="34" charset="0"/>
              </a:rPr>
              <a:t>Działania w tym obszarze: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800" spc="-10" dirty="0">
                <a:solidFill>
                  <a:srgbClr val="000000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wspieranie pracodawców w rozwijaniu umiejętności kluczowych dla funkcjonowania firm;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800" spc="-10" dirty="0">
                <a:solidFill>
                  <a:srgbClr val="000000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inspirowanie do zmian w organizacji i zarządzaniu firmami dla uzyskania synergii pomiędzy celami firmy </a:t>
            </a:r>
            <a:br>
              <a:rPr lang="pl-PL" sz="1800" spc="-10" dirty="0">
                <a:solidFill>
                  <a:srgbClr val="000000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1800" spc="-10" dirty="0">
                <a:solidFill>
                  <a:srgbClr val="000000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potencjałem kadrowym;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800" spc="-10" dirty="0">
                <a:solidFill>
                  <a:srgbClr val="000000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tworzenie przyjaznego środowiska pracy umożliwiającego integrowanie życia zawodowego z prywatnym</a:t>
            </a:r>
            <a:r>
              <a:rPr lang="pl-PL" sz="1800" spc="-20" dirty="0"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inicjatywy wspierające pracodawców w zakresie zatrudniania cudzoziemców</a:t>
            </a:r>
            <a:r>
              <a:rPr lang="pl-PL" sz="1800" spc="-2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l-PL" sz="1800" spc="-2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9A7A1BF-A74D-49EA-AA08-CD6FE1D73BA4}"/>
              </a:ext>
            </a:extLst>
          </p:cNvPr>
          <p:cNvSpPr txBox="1"/>
          <p:nvPr/>
        </p:nvSpPr>
        <p:spPr>
          <a:xfrm>
            <a:off x="1598500" y="4533140"/>
            <a:ext cx="10068448" cy="717119"/>
          </a:xfrm>
          <a:prstGeom prst="rect">
            <a:avLst/>
          </a:prstGeom>
          <a:ln w="28575">
            <a:solidFill>
              <a:srgbClr val="FFE5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400" b="1" spc="-20" dirty="0">
                <a:solidFill>
                  <a:schemeClr val="tx1"/>
                </a:solidFill>
                <a:latin typeface="Fira Sans" panose="020B0503050000020004" pitchFamily="34" charset="0"/>
                <a:cs typeface="Arial" panose="020B0604020202020204" pitchFamily="34" charset="0"/>
              </a:rPr>
              <a:t>Oczekiwane efekty:</a:t>
            </a:r>
          </a:p>
          <a:p>
            <a:pPr marL="0" lvl="6" algn="just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l-PL" sz="1400" spc="-20" dirty="0">
                <a:solidFill>
                  <a:schemeClr val="tx1"/>
                </a:solidFill>
                <a:latin typeface="Fira Sans" panose="020B0503050000020004" pitchFamily="34" charset="0"/>
                <a:cs typeface="Arial" panose="020B0604020202020204" pitchFamily="34" charset="0"/>
              </a:rPr>
              <a:t>   </a:t>
            </a:r>
            <a:r>
              <a:rPr lang="pl-PL" sz="1500" spc="-20" dirty="0">
                <a:solidFill>
                  <a:schemeClr val="tx1"/>
                </a:solidFill>
                <a:latin typeface="Fira Sans" panose="020B0503050000020004" pitchFamily="34" charset="0"/>
                <a:cs typeface="Arial" panose="020B0604020202020204" pitchFamily="34" charset="0"/>
              </a:rPr>
              <a:t>zwiększenie</a:t>
            </a:r>
            <a:r>
              <a:rPr lang="pl-PL" dirty="0"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1500" spc="-20" dirty="0">
                <a:solidFill>
                  <a:schemeClr val="tx1"/>
                </a:solidFill>
                <a:latin typeface="Fira Sans" panose="020B0503050000020004" pitchFamily="34" charset="0"/>
                <a:cs typeface="Arial" panose="020B0604020202020204" pitchFamily="34" charset="0"/>
              </a:rPr>
              <a:t>kompetencji przedsiębiorstw do adaptacji do zmieniającego się otoczenia społeczno-gospodarczego.</a:t>
            </a:r>
          </a:p>
        </p:txBody>
      </p:sp>
    </p:spTree>
    <p:extLst>
      <p:ext uri="{BB962C8B-B14F-4D97-AF65-F5344CB8AC3E}">
        <p14:creationId xmlns:p14="http://schemas.microsoft.com/office/powerpoint/2010/main" val="2311586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65A92D-C2C0-4EF4-87F0-313751698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OBSZAR 3. PARTNERSTWO NA RZECZ ZWIĘKSZENIA SKUTECZNOŚCI POLITYK RYNKU PRACY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565C05E-C810-4A9A-BF04-C16BD4274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3669-668D-488D-94DD-56FCB242BF1B}" type="slidenum">
              <a:rPr lang="pl-PL" smtClean="0"/>
              <a:t>8</a:t>
            </a:fld>
            <a:endParaRPr lang="pl-PL"/>
          </a:p>
        </p:txBody>
      </p:sp>
      <p:sp>
        <p:nvSpPr>
          <p:cNvPr id="5" name="Symbol zastępczy tekstu 2">
            <a:extLst>
              <a:ext uri="{FF2B5EF4-FFF2-40B4-BE49-F238E27FC236}">
                <a16:creationId xmlns:a16="http://schemas.microsoft.com/office/drawing/2014/main" id="{A11CFC03-2D81-42CC-9932-467736E71DDB}"/>
              </a:ext>
            </a:extLst>
          </p:cNvPr>
          <p:cNvSpPr txBox="1">
            <a:spLocks/>
          </p:cNvSpPr>
          <p:nvPr/>
        </p:nvSpPr>
        <p:spPr>
          <a:xfrm>
            <a:off x="854110" y="1500289"/>
            <a:ext cx="9405257" cy="1928711"/>
          </a:xfrm>
          <a:prstGeom prst="rect">
            <a:avLst/>
          </a:prstGeom>
          <a:ln w="28575">
            <a:solidFill>
              <a:srgbClr val="0AA22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Fira Sans" panose="020B05030500000200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500" b="1" spc="-20" dirty="0">
                <a:ea typeface="Times New Roman" panose="02020603050405020304" pitchFamily="18" charset="0"/>
                <a:cs typeface="Arial" panose="020B0604020202020204" pitchFamily="34" charset="0"/>
              </a:rPr>
              <a:t>Działania w tym obszarze: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500" spc="-10" dirty="0">
                <a:solidFill>
                  <a:srgbClr val="000000"/>
                </a:solidFill>
                <a:cs typeface="Arial" panose="020B0604020202020204" pitchFamily="34" charset="0"/>
              </a:rPr>
              <a:t>rozwijanie partnerstwa między podmiotami działającymi na rzecz regionalnego rynku pracy;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500" spc="-10" dirty="0">
                <a:solidFill>
                  <a:srgbClr val="000000"/>
                </a:solidFill>
                <a:cs typeface="Arial" panose="020B0604020202020204" pitchFamily="34" charset="0"/>
              </a:rPr>
              <a:t>koordynacja działań podejmowanych na rzecz uczenia się przez całe życie w regionie oraz </a:t>
            </a:r>
            <a:br>
              <a:rPr lang="pl-PL" sz="1500" spc="-10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pl-PL" sz="1500" spc="-10" dirty="0">
                <a:solidFill>
                  <a:srgbClr val="000000"/>
                </a:solidFill>
                <a:cs typeface="Arial" panose="020B0604020202020204" pitchFamily="34" charset="0"/>
              </a:rPr>
              <a:t>upowszechnianie uczenia się przez całe życie wśród Pomorzan.</a:t>
            </a:r>
            <a:endParaRPr lang="pl-PL" sz="1800" spc="-2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88977431-30D3-4B1E-ACA6-B101FF6E85AA}"/>
              </a:ext>
            </a:extLst>
          </p:cNvPr>
          <p:cNvSpPr txBox="1"/>
          <p:nvPr/>
        </p:nvSpPr>
        <p:spPr>
          <a:xfrm>
            <a:off x="1642626" y="3675562"/>
            <a:ext cx="9935817" cy="1865895"/>
          </a:xfrm>
          <a:prstGeom prst="rect">
            <a:avLst/>
          </a:prstGeom>
          <a:ln w="28575">
            <a:solidFill>
              <a:srgbClr val="FFE5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500" b="1" spc="-20" dirty="0">
                <a:solidFill>
                  <a:schemeClr val="tx1"/>
                </a:solidFill>
                <a:latin typeface="Fira Sans" panose="020B0503050000020004" pitchFamily="34" charset="0"/>
                <a:cs typeface="Arial" panose="020B0604020202020204" pitchFamily="34" charset="0"/>
              </a:rPr>
              <a:t>Oczekiwane efekty:</a:t>
            </a:r>
          </a:p>
          <a:p>
            <a:pPr marL="285750" indent="-28575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270510" algn="l"/>
              </a:tabLst>
            </a:pPr>
            <a:r>
              <a:rPr lang="pl-PL" sz="1500" spc="-10" dirty="0">
                <a:solidFill>
                  <a:srgbClr val="000000"/>
                </a:solidFill>
                <a:latin typeface="Fira Sans" panose="020B0503050000020004" pitchFamily="34" charset="0"/>
                <a:cs typeface="Arial" panose="020B0604020202020204" pitchFamily="34" charset="0"/>
              </a:rPr>
              <a:t>integracja informacji o umiejętnościach, efektywne ich wykorzystanie, doskonalenie systemu zarządzania systemami umiejętności w regionie;</a:t>
            </a:r>
          </a:p>
          <a:p>
            <a:pPr marL="285750" indent="-28575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270510" algn="l"/>
              </a:tabLst>
            </a:pPr>
            <a:r>
              <a:rPr lang="pl-PL" sz="1500" spc="-10" dirty="0">
                <a:solidFill>
                  <a:srgbClr val="000000"/>
                </a:solidFill>
                <a:latin typeface="Fira Sans" panose="020B0503050000020004" pitchFamily="34" charset="0"/>
                <a:cs typeface="Arial" panose="020B0604020202020204" pitchFamily="34" charset="0"/>
              </a:rPr>
              <a:t>wyższa świadomość dotycząca korzyści i szans związanych z całożyciowym uczeniem;</a:t>
            </a:r>
          </a:p>
          <a:p>
            <a:pPr marL="285750" lvl="0" indent="-28575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270510" algn="l"/>
              </a:tabLst>
            </a:pPr>
            <a:r>
              <a:rPr lang="pl-PL" sz="1500" spc="-10" dirty="0">
                <a:solidFill>
                  <a:srgbClr val="000000"/>
                </a:solidFill>
                <a:latin typeface="Fira Sans" panose="020B0503050000020004" pitchFamily="34" charset="0"/>
                <a:cs typeface="Arial" panose="020B0604020202020204" pitchFamily="34" charset="0"/>
              </a:rPr>
              <a:t>zwiększenie elastyczności i dostępności do całożyciowego uczenia się.</a:t>
            </a:r>
          </a:p>
        </p:txBody>
      </p:sp>
    </p:spTree>
    <p:extLst>
      <p:ext uri="{BB962C8B-B14F-4D97-AF65-F5344CB8AC3E}">
        <p14:creationId xmlns:p14="http://schemas.microsoft.com/office/powerpoint/2010/main" val="2670515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65A92D-C2C0-4EF4-87F0-313751698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OBSZAR 4: WIEDZA O RYNKU PRACY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565C05E-C810-4A9A-BF04-C16BD4274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3669-668D-488D-94DD-56FCB242BF1B}" type="slidenum">
              <a:rPr lang="pl-PL" smtClean="0"/>
              <a:t>9</a:t>
            </a:fld>
            <a:endParaRPr lang="pl-PL"/>
          </a:p>
        </p:txBody>
      </p:sp>
      <p:sp>
        <p:nvSpPr>
          <p:cNvPr id="5" name="Symbol zastępczy tekstu 2">
            <a:extLst>
              <a:ext uri="{FF2B5EF4-FFF2-40B4-BE49-F238E27FC236}">
                <a16:creationId xmlns:a16="http://schemas.microsoft.com/office/drawing/2014/main" id="{1D095280-1234-43AB-8A20-B3144A5CDD2A}"/>
              </a:ext>
            </a:extLst>
          </p:cNvPr>
          <p:cNvSpPr txBox="1">
            <a:spLocks/>
          </p:cNvSpPr>
          <p:nvPr/>
        </p:nvSpPr>
        <p:spPr>
          <a:xfrm>
            <a:off x="743275" y="2043456"/>
            <a:ext cx="9405257" cy="1677330"/>
          </a:xfrm>
          <a:prstGeom prst="rect">
            <a:avLst/>
          </a:prstGeom>
          <a:ln w="28575">
            <a:solidFill>
              <a:srgbClr val="0AA22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Fira Sans" panose="020B05030500000200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500" b="1" spc="-20" dirty="0">
                <a:ea typeface="Times New Roman" panose="02020603050405020304" pitchFamily="18" charset="0"/>
                <a:cs typeface="Arial" panose="020B0604020202020204" pitchFamily="34" charset="0"/>
              </a:rPr>
              <a:t>Działania w tym obszarze:</a:t>
            </a:r>
          </a:p>
          <a:p>
            <a:pPr marL="285750" indent="-28575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pl-PL" sz="1500" spc="-10" dirty="0">
                <a:solidFill>
                  <a:srgbClr val="000000"/>
                </a:solidFill>
                <a:cs typeface="Arial" panose="020B0604020202020204" pitchFamily="34" charset="0"/>
              </a:rPr>
              <a:t>poprawa dostępu do wiedzy i informacji o gospodarce i rynku pracy w oparciu o bieżący monitoring zjawisk oraz identyfikację scenariuszy rozwoju społeczno-gospodarczego regionu</a:t>
            </a:r>
          </a:p>
          <a:p>
            <a:pPr marL="285750" indent="-285750" algn="just">
              <a:lnSpc>
                <a:spcPct val="115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sz="1500" spc="-10" dirty="0">
                <a:solidFill>
                  <a:srgbClr val="000000"/>
                </a:solidFill>
                <a:cs typeface="Arial" panose="020B0604020202020204" pitchFamily="34" charset="0"/>
              </a:rPr>
              <a:t>tworzenie zasobu informacyjnego  wspomagającego realizację regionalnej polityki rynku pracy.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C85C9ECF-5588-4DA1-85B6-062C191CAE48}"/>
              </a:ext>
            </a:extLst>
          </p:cNvPr>
          <p:cNvSpPr txBox="1"/>
          <p:nvPr/>
        </p:nvSpPr>
        <p:spPr>
          <a:xfrm>
            <a:off x="1661098" y="4187859"/>
            <a:ext cx="9274757" cy="683777"/>
          </a:xfrm>
          <a:prstGeom prst="rect">
            <a:avLst/>
          </a:prstGeom>
          <a:ln w="28575">
            <a:solidFill>
              <a:srgbClr val="FFE5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500" b="1" spc="-20" dirty="0">
                <a:solidFill>
                  <a:schemeClr val="tx1"/>
                </a:solidFill>
                <a:latin typeface="Fira Sans" panose="020B0503050000020004" pitchFamily="34" charset="0"/>
                <a:cs typeface="Arial" panose="020B0604020202020204" pitchFamily="34" charset="0"/>
              </a:rPr>
              <a:t>Oczekiwane efekty:</a:t>
            </a:r>
          </a:p>
          <a:p>
            <a:pPr marL="285750" indent="-285750" algn="just">
              <a:lnSpc>
                <a:spcPct val="115000"/>
              </a:lnSpc>
              <a:spcAft>
                <a:spcPts val="300"/>
              </a:spcAft>
              <a:buFont typeface="Wingdings" panose="05000000000000000000" pitchFamily="2" charset="2"/>
              <a:buChar char="Ø"/>
              <a:tabLst>
                <a:tab pos="90170" algn="l"/>
                <a:tab pos="180340" algn="l"/>
              </a:tabLst>
            </a:pPr>
            <a:r>
              <a:rPr lang="pl-PL" sz="1500" spc="-10" dirty="0">
                <a:solidFill>
                  <a:srgbClr val="000000"/>
                </a:solidFill>
                <a:latin typeface="Fira Sans" panose="020B0503050000020004" pitchFamily="34" charset="0"/>
                <a:cs typeface="Arial" panose="020B0604020202020204" pitchFamily="34" charset="0"/>
              </a:rPr>
              <a:t>integracja informacji o rynku pracy i umiejętnościach oraz efektywne ich wykorzystanie.</a:t>
            </a:r>
          </a:p>
        </p:txBody>
      </p:sp>
    </p:spTree>
    <p:extLst>
      <p:ext uri="{BB962C8B-B14F-4D97-AF65-F5344CB8AC3E}">
        <p14:creationId xmlns:p14="http://schemas.microsoft.com/office/powerpoint/2010/main" val="215456745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756</Words>
  <Application>Microsoft Office PowerPoint</Application>
  <PresentationFormat>Panoramiczny</PresentationFormat>
  <Paragraphs>86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Calibri</vt:lpstr>
      <vt:lpstr>Fira Sans</vt:lpstr>
      <vt:lpstr>Fira Sans SemiBold</vt:lpstr>
      <vt:lpstr>Wingdings</vt:lpstr>
      <vt:lpstr>Motyw pakietu Office</vt:lpstr>
      <vt:lpstr>Regionalny Plan Działań na rzecz Zatrudnienia na 2022 r. dla województwa pomorskiego  - zakres interwencji w ramach regionalnej polityki rynku pracy i rozwoju zasobów ludzkich </vt:lpstr>
      <vt:lpstr>  PODSTAWA PRAWNA</vt:lpstr>
      <vt:lpstr>STRUKTURA RPDZ 2022</vt:lpstr>
      <vt:lpstr>PRIORYTETY DLA KRAJOWEJ POLITYKI ZATRUDNIENIA, KTÓRE BĘDĄ UWZGLĘDNIONE W KPDZ/2022 </vt:lpstr>
      <vt:lpstr>OBSZARY DZIAŁAŃ POLITYKI RYNKU PRACY DLA WOJEWÓDZTWA POMORSKIEGO NA 2022 ROK</vt:lpstr>
      <vt:lpstr>OBSZAR 1: KOMPETENTNI I WYKWALIFIKOWANI MIESZKAŃCY POMORZA</vt:lpstr>
      <vt:lpstr>OBSZAR 2: ELASTYCZNI I PRZYGOTOWANI DO ZMIAN PRACODAWCY</vt:lpstr>
      <vt:lpstr>OBSZAR 3. PARTNERSTWO NA RZECZ ZWIĘKSZENIA SKUTECZNOŚCI POLITYK RYNKU PRACY</vt:lpstr>
      <vt:lpstr>OBSZAR 4: WIEDZA O RYNKU PRACY</vt:lpstr>
      <vt:lpstr>PRIORYTETOWE GRUPY OSÓB -  ODBIORCÓW INTERWENCJI PROWADZONEJ W RAMACH RPDZ 2022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Jarosław Szwarc</dc:creator>
  <cp:lastModifiedBy>WUP</cp:lastModifiedBy>
  <cp:revision>54</cp:revision>
  <cp:lastPrinted>2022-01-19T07:49:25Z</cp:lastPrinted>
  <dcterms:created xsi:type="dcterms:W3CDTF">2021-11-18T11:40:19Z</dcterms:created>
  <dcterms:modified xsi:type="dcterms:W3CDTF">2022-02-01T12:38:47Z</dcterms:modified>
</cp:coreProperties>
</file>